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5.jpeg" ContentType="image/jpeg"/>
  <Override PartName="/ppt/media/image14.jpeg" ContentType="image/jpeg"/>
  <Override PartName="/ppt/media/image4.png" ContentType="image/png"/>
  <Override PartName="/ppt/media/image13.jpeg" ContentType="image/jpeg"/>
  <Override PartName="/ppt/media/image12.jpeg" ContentType="image/jpeg"/>
  <Override PartName="/ppt/media/image9.jpeg" ContentType="image/jpeg"/>
  <Override PartName="/ppt/media/image11.jpeg" ContentType="image/jpeg"/>
  <Override PartName="/ppt/media/image10.jpeg" ContentType="image/jpeg"/>
  <Override PartName="/ppt/media/image8.jpeg" ContentType="image/jpeg"/>
  <Override PartName="/ppt/media/image1.png" ContentType="image/png"/>
  <Override PartName="/ppt/media/image7.jpeg" ContentType="image/jpeg"/>
  <Override PartName="/ppt/media/image6.jpeg" ContentType="image/jpeg"/>
  <Override PartName="/ppt/media/image5.jpeg" ContentType="image/jpeg"/>
  <Override PartName="/ppt/media/image2.png" ContentType="image/png"/>
  <Override PartName="/ppt/media/image18.jpeg" ContentType="image/jpeg"/>
  <Override PartName="/ppt/media/image17.jpeg" ContentType="image/jpeg"/>
  <Override PartName="/ppt/media/image3.png" ContentType="image/png"/>
  <Override PartName="/ppt/media/image16.jpeg" ContentType="image/jpe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59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</p:spPr>
      </p:pic>
      <p:pic>
        <p:nvPicPr>
          <p:cNvPr descr="" id="60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04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</p:spPr>
      </p:pic>
      <p:pic>
        <p:nvPicPr>
          <p:cNvPr descr="" id="105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8762760" y="0"/>
            <a:ext cx="0" cy="6858000"/>
          </a:xfrm>
          <a:prstGeom prst="line">
            <a:avLst/>
          </a:prstGeom>
          <a:ln w="38160">
            <a:solidFill>
              <a:srgbClr val="fec2ae"/>
            </a:solidFill>
            <a:round/>
          </a:ln>
        </p:spPr>
      </p:sp>
      <p:sp>
        <p:nvSpPr>
          <p:cNvPr id="1" name="Line 2"/>
          <p:cNvSpPr/>
          <p:nvPr/>
        </p:nvSpPr>
        <p:spPr>
          <a:xfrm>
            <a:off x="75960" y="0"/>
            <a:ext cx="0" cy="6858000"/>
          </a:xfrm>
          <a:prstGeom prst="line">
            <a:avLst/>
          </a:prstGeom>
          <a:ln w="57240">
            <a:solidFill>
              <a:srgbClr val="fec2ae"/>
            </a:solidFill>
            <a:round/>
          </a:ln>
        </p:spPr>
      </p:sp>
      <p:sp>
        <p:nvSpPr>
          <p:cNvPr id="2" name="Line 3"/>
          <p:cNvSpPr/>
          <p:nvPr/>
        </p:nvSpPr>
        <p:spPr>
          <a:xfrm>
            <a:off x="8991360" y="0"/>
            <a:ext cx="0" cy="6858000"/>
          </a:xfrm>
          <a:prstGeom prst="line">
            <a:avLst/>
          </a:prstGeom>
          <a:ln w="19080">
            <a:solidFill>
              <a:srgbClr val="fe8637"/>
            </a:solidFill>
            <a:round/>
          </a:ln>
        </p:spPr>
      </p:sp>
      <p:sp>
        <p:nvSpPr>
          <p:cNvPr id="3" name="CustomShape 4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rgbClr val="fec2ae"/>
          </a:solidFill>
        </p:spPr>
      </p:sp>
      <p:sp>
        <p:nvSpPr>
          <p:cNvPr id="4" name="Line 5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fe8637"/>
            </a:solidFill>
            <a:round/>
          </a:ln>
        </p:spPr>
      </p:sp>
      <p:sp>
        <p:nvSpPr>
          <p:cNvPr id="5" name="CustomShape 6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solidFill>
            <a:srgbClr val="fe8637"/>
          </a:solidFill>
        </p:spPr>
      </p: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2286000" y="3124080"/>
            <a:ext cx="6171840" cy="189396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b="1" lang="ru-RU" sz="3000">
                <a:solidFill>
                  <a:srgbClr val="575f6d"/>
                </a:solidFill>
                <a:latin typeface="Century Schoolbook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7" name="PlaceHolder 8"/>
          <p:cNvSpPr>
            <a:spLocks noGrp="1"/>
          </p:cNvSpPr>
          <p:nvPr>
            <p:ph type="dt"/>
          </p:nvPr>
        </p:nvSpPr>
        <p:spPr>
          <a:xfrm rot="5400000">
            <a:off x="7765200" y="1174320"/>
            <a:ext cx="2285640" cy="380520"/>
          </a:xfrm>
          <a:prstGeom prst="rect">
            <a:avLst/>
          </a:prstGeom>
        </p:spPr>
        <p:txBody>
          <a:bodyPr anchor="ctr" bIns="45000" lIns="90000" rIns="90000" tIns="45000"/>
          <a:p>
            <a:pPr algn="r">
              <a:lnSpc>
                <a:spcPct val="100000"/>
              </a:lnSpc>
            </a:pPr>
            <a:r>
              <a:rPr lang="tt-RU" sz="1200">
                <a:solidFill>
                  <a:srgbClr val="575f6d"/>
                </a:solidFill>
                <a:latin typeface="Century Schoolbook"/>
              </a:rPr>
              <a:t>9/17/15</a:t>
            </a:r>
            <a:endParaRPr/>
          </a:p>
        </p:txBody>
      </p:sp>
      <p:sp>
        <p:nvSpPr>
          <p:cNvPr id="8" name="PlaceHolder 9"/>
          <p:cNvSpPr>
            <a:spLocks noGrp="1"/>
          </p:cNvSpPr>
          <p:nvPr>
            <p:ph type="ftr"/>
          </p:nvPr>
        </p:nvSpPr>
        <p:spPr>
          <a:xfrm rot="5400000">
            <a:off x="7077240" y="4181400"/>
            <a:ext cx="3657240" cy="383760"/>
          </a:xfrm>
          <a:prstGeom prst="rect">
            <a:avLst/>
          </a:prstGeom>
        </p:spPr>
        <p:txBody>
          <a:bodyPr anchor="ctr" bIns="45000" lIns="90000" rIns="90000" tIns="45000"/>
          <a:p>
            <a:endParaRPr/>
          </a:p>
        </p:txBody>
      </p:sp>
      <p:sp>
        <p:nvSpPr>
          <p:cNvPr id="9" name="CustomShape 10"/>
          <p:cNvSpPr/>
          <p:nvPr/>
        </p:nvSpPr>
        <p:spPr>
          <a:xfrm>
            <a:off x="380880" y="0"/>
            <a:ext cx="609120" cy="6857640"/>
          </a:xfrm>
          <a:prstGeom prst="rect">
            <a:avLst/>
          </a:prstGeom>
          <a:solidFill>
            <a:srgbClr val="fec2ae"/>
          </a:solidFill>
        </p:spPr>
      </p:sp>
      <p:sp>
        <p:nvSpPr>
          <p:cNvPr id="10" name="CustomShape 11"/>
          <p:cNvSpPr/>
          <p:nvPr/>
        </p:nvSpPr>
        <p:spPr>
          <a:xfrm>
            <a:off x="276480" y="0"/>
            <a:ext cx="104400" cy="6857640"/>
          </a:xfrm>
          <a:prstGeom prst="rect">
            <a:avLst/>
          </a:prstGeom>
          <a:solidFill>
            <a:srgbClr val="fed9cd"/>
          </a:solidFill>
        </p:spPr>
      </p:sp>
      <p:sp>
        <p:nvSpPr>
          <p:cNvPr id="11" name="CustomShape 12"/>
          <p:cNvSpPr/>
          <p:nvPr/>
        </p:nvSpPr>
        <p:spPr>
          <a:xfrm>
            <a:off x="990720" y="0"/>
            <a:ext cx="181440" cy="6857640"/>
          </a:xfrm>
          <a:prstGeom prst="rect">
            <a:avLst/>
          </a:prstGeom>
          <a:solidFill>
            <a:srgbClr val="fed9cd"/>
          </a:solidFill>
        </p:spPr>
      </p:sp>
      <p:sp>
        <p:nvSpPr>
          <p:cNvPr id="12" name="CustomShape 13"/>
          <p:cNvSpPr/>
          <p:nvPr/>
        </p:nvSpPr>
        <p:spPr>
          <a:xfrm>
            <a:off x="1141200" y="0"/>
            <a:ext cx="230040" cy="6857640"/>
          </a:xfrm>
          <a:prstGeom prst="rect">
            <a:avLst/>
          </a:prstGeom>
          <a:solidFill>
            <a:srgbClr val="feede8"/>
          </a:solidFill>
        </p:spPr>
      </p:sp>
      <p:sp>
        <p:nvSpPr>
          <p:cNvPr id="13" name="Line 14"/>
          <p:cNvSpPr/>
          <p:nvPr/>
        </p:nvSpPr>
        <p:spPr>
          <a:xfrm>
            <a:off x="106200" y="0"/>
            <a:ext cx="0" cy="6858000"/>
          </a:xfrm>
          <a:prstGeom prst="line">
            <a:avLst/>
          </a:prstGeom>
          <a:ln w="57240">
            <a:solidFill>
              <a:srgbClr val="fec2ae"/>
            </a:solidFill>
            <a:round/>
          </a:ln>
        </p:spPr>
      </p:sp>
      <p:sp>
        <p:nvSpPr>
          <p:cNvPr id="14" name="Line 15"/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ln w="57240">
            <a:solidFill>
              <a:srgbClr val="feede8"/>
            </a:solidFill>
            <a:round/>
          </a:ln>
        </p:spPr>
      </p:sp>
      <p:sp>
        <p:nvSpPr>
          <p:cNvPr id="15" name="Line 16"/>
          <p:cNvSpPr/>
          <p:nvPr/>
        </p:nvSpPr>
        <p:spPr>
          <a:xfrm>
            <a:off x="853920" y="0"/>
            <a:ext cx="0" cy="6858000"/>
          </a:xfrm>
          <a:prstGeom prst="line">
            <a:avLst/>
          </a:prstGeom>
          <a:ln w="57240">
            <a:solidFill>
              <a:srgbClr val="fec2ae"/>
            </a:solidFill>
            <a:round/>
          </a:ln>
        </p:spPr>
      </p:sp>
      <p:sp>
        <p:nvSpPr>
          <p:cNvPr id="16" name="Line 17"/>
          <p:cNvSpPr/>
          <p:nvPr/>
        </p:nvSpPr>
        <p:spPr>
          <a:xfrm>
            <a:off x="1726560" y="0"/>
            <a:ext cx="0" cy="6858000"/>
          </a:xfrm>
          <a:prstGeom prst="line">
            <a:avLst/>
          </a:prstGeom>
          <a:ln w="28440">
            <a:solidFill>
              <a:srgbClr val="fec2ae"/>
            </a:solidFill>
            <a:round/>
          </a:ln>
        </p:spPr>
      </p:sp>
      <p:sp>
        <p:nvSpPr>
          <p:cNvPr id="17" name="Line 18"/>
          <p:cNvSpPr/>
          <p:nvPr/>
        </p:nvSpPr>
        <p:spPr>
          <a:xfrm>
            <a:off x="1066680" y="0"/>
            <a:ext cx="0" cy="6858000"/>
          </a:xfrm>
          <a:prstGeom prst="line">
            <a:avLst/>
          </a:prstGeom>
          <a:ln w="9360">
            <a:solidFill>
              <a:srgbClr val="fec2ae"/>
            </a:solidFill>
            <a:round/>
          </a:ln>
        </p:spPr>
      </p:sp>
      <p:sp>
        <p:nvSpPr>
          <p:cNvPr id="18" name="Line 19"/>
          <p:cNvSpPr/>
          <p:nvPr/>
        </p:nvSpPr>
        <p:spPr>
          <a:xfrm>
            <a:off x="9113760" y="0"/>
            <a:ext cx="0" cy="6858000"/>
          </a:xfrm>
          <a:prstGeom prst="line">
            <a:avLst/>
          </a:prstGeom>
          <a:ln w="57240">
            <a:solidFill>
              <a:srgbClr val="fec2ae"/>
            </a:solidFill>
            <a:round/>
          </a:ln>
        </p:spPr>
      </p:sp>
      <p:sp>
        <p:nvSpPr>
          <p:cNvPr id="19" name="CustomShape 20"/>
          <p:cNvSpPr/>
          <p:nvPr/>
        </p:nvSpPr>
        <p:spPr>
          <a:xfrm>
            <a:off x="1219320" y="0"/>
            <a:ext cx="75960" cy="6857640"/>
          </a:xfrm>
          <a:prstGeom prst="rect">
            <a:avLst/>
          </a:prstGeom>
          <a:solidFill>
            <a:srgbClr val="fec2ae"/>
          </a:solidFill>
        </p:spPr>
      </p:sp>
      <p:sp>
        <p:nvSpPr>
          <p:cNvPr id="20" name="CustomShape 21"/>
          <p:cNvSpPr/>
          <p:nvPr/>
        </p:nvSpPr>
        <p:spPr>
          <a:xfrm>
            <a:off x="609480" y="3429000"/>
            <a:ext cx="1294920" cy="1294920"/>
          </a:xfrm>
          <a:prstGeom prst="ellipse">
            <a:avLst/>
          </a:prstGeom>
          <a:solidFill>
            <a:srgbClr val="fe8637"/>
          </a:solidFill>
        </p:spPr>
      </p:sp>
      <p:sp>
        <p:nvSpPr>
          <p:cNvPr id="21" name="CustomShape 22"/>
          <p:cNvSpPr/>
          <p:nvPr/>
        </p:nvSpPr>
        <p:spPr>
          <a:xfrm>
            <a:off x="1309680" y="4866840"/>
            <a:ext cx="641160" cy="641160"/>
          </a:xfrm>
          <a:prstGeom prst="ellipse">
            <a:avLst/>
          </a:prstGeom>
          <a:solidFill>
            <a:srgbClr val="fe8637"/>
          </a:solidFill>
        </p:spPr>
      </p:sp>
      <p:sp>
        <p:nvSpPr>
          <p:cNvPr id="22" name="CustomShape 23"/>
          <p:cNvSpPr/>
          <p:nvPr/>
        </p:nvSpPr>
        <p:spPr>
          <a:xfrm>
            <a:off x="1091160" y="5500800"/>
            <a:ext cx="136800" cy="136800"/>
          </a:xfrm>
          <a:prstGeom prst="ellipse">
            <a:avLst/>
          </a:prstGeom>
          <a:solidFill>
            <a:srgbClr val="fe8637"/>
          </a:solidFill>
        </p:spPr>
      </p:sp>
      <p:sp>
        <p:nvSpPr>
          <p:cNvPr id="23" name="CustomShape 24"/>
          <p:cNvSpPr/>
          <p:nvPr/>
        </p:nvSpPr>
        <p:spPr>
          <a:xfrm>
            <a:off x="1664280" y="5788080"/>
            <a:ext cx="273960" cy="273960"/>
          </a:xfrm>
          <a:prstGeom prst="ellipse">
            <a:avLst/>
          </a:prstGeom>
          <a:solidFill>
            <a:srgbClr val="fe8637"/>
          </a:solidFill>
        </p:spPr>
      </p:sp>
      <p:sp>
        <p:nvSpPr>
          <p:cNvPr id="24" name="CustomShape 25"/>
          <p:cNvSpPr/>
          <p:nvPr/>
        </p:nvSpPr>
        <p:spPr>
          <a:xfrm>
            <a:off x="1905120" y="4495680"/>
            <a:ext cx="365400" cy="365400"/>
          </a:xfrm>
          <a:prstGeom prst="ellipse">
            <a:avLst/>
          </a:prstGeom>
          <a:solidFill>
            <a:srgbClr val="fe8637"/>
          </a:solidFill>
        </p:spPr>
      </p:sp>
      <p:sp>
        <p:nvSpPr>
          <p:cNvPr id="25" name="PlaceHolder 26"/>
          <p:cNvSpPr>
            <a:spLocks noGrp="1"/>
          </p:cNvSpPr>
          <p:nvPr>
            <p:ph type="sldNum"/>
          </p:nvPr>
        </p:nvSpPr>
        <p:spPr>
          <a:xfrm>
            <a:off x="1325520" y="4928760"/>
            <a:ext cx="609120" cy="51732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fld id="{5273FF66-D144-4326-8FA1-7F4B9FE937AA}" type="slidenum">
              <a:rPr b="1" lang="tt-RU" sz="1400">
                <a:solidFill>
                  <a:srgbClr val="ffffff"/>
                </a:solidFill>
                <a:latin typeface="Century Schoolbook"/>
              </a:rPr>
              <a:t>&lt;номер&gt;</a:t>
            </a:fld>
            <a:endParaRPr/>
          </a:p>
        </p:txBody>
      </p:sp>
      <p:sp>
        <p:nvSpPr>
          <p:cNvPr id="26" name="PlaceHolder 2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ne 1"/>
          <p:cNvSpPr/>
          <p:nvPr/>
        </p:nvSpPr>
        <p:spPr>
          <a:xfrm>
            <a:off x="8762760" y="0"/>
            <a:ext cx="0" cy="6858000"/>
          </a:xfrm>
          <a:prstGeom prst="line">
            <a:avLst/>
          </a:prstGeom>
          <a:ln w="38160">
            <a:solidFill>
              <a:srgbClr val="fec2ae"/>
            </a:solidFill>
            <a:round/>
          </a:ln>
        </p:spPr>
      </p:sp>
      <p:sp>
        <p:nvSpPr>
          <p:cNvPr id="62" name="Line 2"/>
          <p:cNvSpPr/>
          <p:nvPr/>
        </p:nvSpPr>
        <p:spPr>
          <a:xfrm>
            <a:off x="75960" y="0"/>
            <a:ext cx="0" cy="6858000"/>
          </a:xfrm>
          <a:prstGeom prst="line">
            <a:avLst/>
          </a:prstGeom>
          <a:ln w="57240">
            <a:solidFill>
              <a:srgbClr val="fec2ae"/>
            </a:solidFill>
            <a:round/>
          </a:ln>
        </p:spPr>
      </p:sp>
      <p:sp>
        <p:nvSpPr>
          <p:cNvPr id="63" name="Line 3"/>
          <p:cNvSpPr/>
          <p:nvPr/>
        </p:nvSpPr>
        <p:spPr>
          <a:xfrm>
            <a:off x="8991360" y="0"/>
            <a:ext cx="0" cy="6858000"/>
          </a:xfrm>
          <a:prstGeom prst="line">
            <a:avLst/>
          </a:prstGeom>
          <a:ln w="19080">
            <a:solidFill>
              <a:srgbClr val="fe8637"/>
            </a:solidFill>
            <a:round/>
          </a:ln>
        </p:spPr>
      </p:sp>
      <p:sp>
        <p:nvSpPr>
          <p:cNvPr id="64" name="CustomShape 4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rgbClr val="fec2ae"/>
          </a:solidFill>
        </p:spPr>
      </p:sp>
      <p:sp>
        <p:nvSpPr>
          <p:cNvPr id="65" name="Line 5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fe8637"/>
            </a:solidFill>
            <a:round/>
          </a:ln>
        </p:spPr>
      </p:sp>
      <p:sp>
        <p:nvSpPr>
          <p:cNvPr id="66" name="CustomShape 6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solidFill>
            <a:srgbClr val="fe8637"/>
          </a:solidFill>
        </p:spPr>
      </p:sp>
      <p:sp>
        <p:nvSpPr>
          <p:cNvPr id="67" name="PlaceHolder 7"/>
          <p:cNvSpPr>
            <a:spLocks noGrp="1"/>
          </p:cNvSpPr>
          <p:nvPr>
            <p:ph type="dt"/>
          </p:nvPr>
        </p:nvSpPr>
        <p:spPr>
          <a:xfrm rot="5400000">
            <a:off x="7589520" y="1081800"/>
            <a:ext cx="2011320" cy="383760"/>
          </a:xfrm>
          <a:prstGeom prst="rect">
            <a:avLst/>
          </a:prstGeom>
        </p:spPr>
        <p:txBody>
          <a:bodyPr anchor="ctr" bIns="45000" lIns="90000" rIns="90000" tIns="45000"/>
          <a:p>
            <a:pPr algn="r">
              <a:lnSpc>
                <a:spcPct val="100000"/>
              </a:lnSpc>
            </a:pPr>
            <a:r>
              <a:rPr lang="tt-RU" sz="1200">
                <a:solidFill>
                  <a:srgbClr val="575f6d"/>
                </a:solidFill>
                <a:latin typeface="Century Schoolbook"/>
              </a:rPr>
              <a:t>9/17/15</a:t>
            </a:r>
            <a:endParaRPr/>
          </a:p>
        </p:txBody>
      </p:sp>
      <p:sp>
        <p:nvSpPr>
          <p:cNvPr id="68" name="PlaceHolder 8"/>
          <p:cNvSpPr>
            <a:spLocks noGrp="1"/>
          </p:cNvSpPr>
          <p:nvPr>
            <p:ph type="ftr"/>
          </p:nvPr>
        </p:nvSpPr>
        <p:spPr>
          <a:xfrm rot="5400000">
            <a:off x="6990480" y="3737160"/>
            <a:ext cx="3200040" cy="365400"/>
          </a:xfrm>
          <a:prstGeom prst="rect">
            <a:avLst/>
          </a:prstGeom>
        </p:spPr>
        <p:txBody>
          <a:bodyPr anchor="ctr" bIns="45000" lIns="90000" rIns="90000" tIns="45000"/>
          <a:p>
            <a:endParaRPr/>
          </a:p>
        </p:txBody>
      </p:sp>
      <p:sp>
        <p:nvSpPr>
          <p:cNvPr id="69" name="PlaceHolder 9"/>
          <p:cNvSpPr>
            <a:spLocks noGrp="1"/>
          </p:cNvSpPr>
          <p:nvPr>
            <p:ph type="sldNum"/>
          </p:nvPr>
        </p:nvSpPr>
        <p:spPr>
          <a:xfrm>
            <a:off x="8129160" y="5734080"/>
            <a:ext cx="609120" cy="52092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fld id="{3E23452C-2612-43AA-BB63-47BD26AEC1B5}" type="slidenum">
              <a:rPr b="1" lang="tt-RU" sz="1400">
                <a:solidFill>
                  <a:srgbClr val="ffffff"/>
                </a:solidFill>
                <a:latin typeface="Century Schoolbook"/>
              </a:rPr>
              <a:t>&lt;номер&gt;</a:t>
            </a:fld>
            <a:endParaRPr/>
          </a:p>
        </p:txBody>
      </p:sp>
      <p:sp>
        <p:nvSpPr>
          <p:cNvPr id="70" name="PlaceHolder 10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71" name="PlaceHolder 1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685800" y="260640"/>
            <a:ext cx="7772040" cy="503640"/>
          </a:xfrm>
          <a:prstGeom prst="rect">
            <a:avLst/>
          </a:prstGeom>
        </p:spPr>
        <p:txBody>
          <a:bodyPr anchor="b" bIns="45000" lIns="90000" rIns="90000" tIns="45000"/>
          <a:p>
            <a:pPr algn="ctr">
              <a:lnSpc>
                <a:spcPct val="100000"/>
              </a:lnSpc>
            </a:pPr>
            <a:r>
              <a:rPr lang="ru-RU" sz="1050">
                <a:solidFill>
                  <a:srgbClr val="000000"/>
                </a:solidFill>
                <a:latin typeface="Century Schoolbook"/>
              </a:rPr>
              <a:t>Муниципальное казенное общеобразовательное учреждение</a:t>
            </a:r>
            <a:r>
              <a:rPr lang="ru-RU" sz="1050">
                <a:solidFill>
                  <a:srgbClr val="000000"/>
                </a:solidFill>
                <a:latin typeface="Century Schoolbook"/>
              </a:rPr>
              <a:t>
</a:t>
            </a:r>
            <a:r>
              <a:rPr lang="ru-RU" sz="1050">
                <a:solidFill>
                  <a:srgbClr val="000000"/>
                </a:solidFill>
                <a:latin typeface="Century Schoolbook"/>
              </a:rPr>
              <a:t>средняя общеобразовательная школа д.Васькино</a:t>
            </a:r>
            <a:endParaRPr/>
          </a:p>
        </p:txBody>
      </p:sp>
      <p:sp>
        <p:nvSpPr>
          <p:cNvPr id="107" name="TextShape 2"/>
          <p:cNvSpPr txBox="1"/>
          <p:nvPr/>
        </p:nvSpPr>
        <p:spPr>
          <a:xfrm>
            <a:off x="1331640" y="1556640"/>
            <a:ext cx="6400440" cy="47520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tt-RU">
                <a:solidFill>
                  <a:srgbClr val="000000"/>
                </a:solidFill>
                <a:latin typeface="Century Schoolbook"/>
              </a:rPr>
              <a:t>Проект по ПДД в старшей группе</a:t>
            </a:r>
            <a:endParaRPr/>
          </a:p>
          <a:p>
            <a:pPr>
              <a:lnSpc>
                <a:spcPct val="100000"/>
              </a:lnSpc>
            </a:pPr>
            <a:r>
              <a:rPr b="1" lang="tt-RU">
                <a:solidFill>
                  <a:srgbClr val="000000"/>
                </a:solidFill>
                <a:latin typeface="Century Schoolbook"/>
              </a:rPr>
              <a:t>«</a:t>
            </a:r>
            <a:r>
              <a:rPr b="1" lang="tt-RU">
                <a:solidFill>
                  <a:srgbClr val="ff0000"/>
                </a:solidFill>
                <a:latin typeface="Century Schoolbook"/>
              </a:rPr>
              <a:t>Красный</a:t>
            </a:r>
            <a:r>
              <a:rPr b="1" lang="tt-RU">
                <a:solidFill>
                  <a:srgbClr val="000000"/>
                </a:solidFill>
                <a:latin typeface="Century Schoolbook"/>
              </a:rPr>
              <a:t>, </a:t>
            </a:r>
            <a:r>
              <a:rPr b="1" lang="tt-RU">
                <a:solidFill>
                  <a:srgbClr val="ffff00"/>
                </a:solidFill>
                <a:latin typeface="Century Schoolbook"/>
              </a:rPr>
              <a:t>желтый</a:t>
            </a:r>
            <a:r>
              <a:rPr b="1" lang="tt-RU">
                <a:solidFill>
                  <a:srgbClr val="000000"/>
                </a:solidFill>
                <a:latin typeface="Century Schoolbook"/>
              </a:rPr>
              <a:t>, </a:t>
            </a:r>
            <a:r>
              <a:rPr b="1" lang="tt-RU">
                <a:solidFill>
                  <a:srgbClr val="00b050"/>
                </a:solidFill>
                <a:latin typeface="Century Schoolbook"/>
              </a:rPr>
              <a:t>зеленый</a:t>
            </a:r>
            <a:r>
              <a:rPr b="1" lang="tt-RU">
                <a:solidFill>
                  <a:srgbClr val="000000"/>
                </a:solidFill>
                <a:latin typeface="Century Schoolbook"/>
              </a:rPr>
              <a:t>»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r>
              <a:rPr b="1" i="1" lang="tt-RU" sz="1500">
                <a:solidFill>
                  <a:srgbClr val="000000"/>
                </a:solidFill>
                <a:latin typeface="Century Schoolbook"/>
              </a:rPr>
              <a:t>Все мы педагоги, пытаемся ответить на вопрос:</a:t>
            </a:r>
            <a:endParaRPr/>
          </a:p>
          <a:p>
            <a:pPr algn="r">
              <a:lnSpc>
                <a:spcPct val="100000"/>
              </a:lnSpc>
            </a:pPr>
            <a:r>
              <a:rPr b="1" i="1" lang="tt-RU" sz="1500">
                <a:solidFill>
                  <a:srgbClr val="000000"/>
                </a:solidFill>
                <a:latin typeface="Century Schoolbook"/>
              </a:rPr>
              <a:t>«Как обеспечить безопасность </a:t>
            </a:r>
            <a:endParaRPr/>
          </a:p>
          <a:p>
            <a:pPr algn="r">
              <a:lnSpc>
                <a:spcPct val="100000"/>
              </a:lnSpc>
            </a:pPr>
            <a:r>
              <a:rPr b="1" i="1" lang="tt-RU" sz="1500">
                <a:solidFill>
                  <a:srgbClr val="000000"/>
                </a:solidFill>
                <a:latin typeface="Century Schoolbook"/>
              </a:rPr>
              <a:t>и здоровый образ жизни наших детей?»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r>
              <a:rPr b="1" lang="tt-RU" sz="1500">
                <a:solidFill>
                  <a:srgbClr val="000000"/>
                </a:solidFill>
                <a:latin typeface="Century Schoolbook"/>
              </a:rPr>
              <a:t>Составитель:</a:t>
            </a:r>
            <a:endParaRPr/>
          </a:p>
          <a:p>
            <a:pPr algn="r">
              <a:lnSpc>
                <a:spcPct val="100000"/>
              </a:lnSpc>
            </a:pPr>
            <a:r>
              <a:rPr b="1" lang="tt-RU" sz="1500">
                <a:solidFill>
                  <a:srgbClr val="000000"/>
                </a:solidFill>
                <a:latin typeface="Century Schoolbook"/>
              </a:rPr>
              <a:t>Воспитатель Хафизова Л.М</a:t>
            </a:r>
            <a:endParaRPr/>
          </a:p>
          <a:p>
            <a:pPr>
              <a:lnSpc>
                <a:spcPct val="100000"/>
              </a:lnSpc>
            </a:pPr>
            <a:r>
              <a:rPr b="1" lang="tt-RU" sz="1500">
                <a:solidFill>
                  <a:srgbClr val="000000"/>
                </a:solidFill>
                <a:latin typeface="Century Schoolbook"/>
              </a:rPr>
              <a:t>                                            </a:t>
            </a:r>
            <a:r>
              <a:rPr b="1" lang="tt-RU" sz="1500">
                <a:solidFill>
                  <a:srgbClr val="000000"/>
                </a:solidFill>
                <a:latin typeface="Century Schoolbook"/>
              </a:rPr>
              <a:t>Васькино,2015г</a:t>
            </a: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25" name="Рисунок 1"/>
          <p:cNvPicPr/>
          <p:nvPr/>
        </p:nvPicPr>
        <p:blipFill>
          <a:blip r:embed="rId1"/>
          <a:stretch>
            <a:fillRect/>
          </a:stretch>
        </p:blipFill>
        <p:spPr>
          <a:xfrm>
            <a:off x="3780000" y="3789000"/>
            <a:ext cx="4536000" cy="2916000"/>
          </a:xfrm>
          <a:prstGeom prst="rect">
            <a:avLst/>
          </a:prstGeom>
        </p:spPr>
      </p:pic>
      <p:pic>
        <p:nvPicPr>
          <p:cNvPr descr="" id="126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9640" y="188640"/>
            <a:ext cx="4536000" cy="3096000"/>
          </a:xfrm>
          <a:prstGeom prst="rect">
            <a:avLst/>
          </a:prstGeom>
        </p:spPr>
      </p:pic>
      <p:sp>
        <p:nvSpPr>
          <p:cNvPr id="127" name="CustomShape 1"/>
          <p:cNvSpPr/>
          <p:nvPr/>
        </p:nvSpPr>
        <p:spPr>
          <a:xfrm>
            <a:off x="2771640" y="3357000"/>
            <a:ext cx="2917440" cy="364680"/>
          </a:xfrm>
          <a:prstGeom prst="rect">
            <a:avLst/>
          </a:prstGeom>
          <a:noFill/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tt-RU">
                <a:solidFill>
                  <a:srgbClr val="000000"/>
                </a:solidFill>
                <a:latin typeface="Century Schoolbook"/>
              </a:rPr>
              <a:t>Аппликация «Светофор»</a:t>
            </a:r>
            <a:endParaRPr/>
          </a:p>
        </p:txBody>
      </p:sp>
      <p:pic>
        <p:nvPicPr>
          <p:cNvPr descr="" id="128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179640" y="3789000"/>
            <a:ext cx="2209320" cy="2723760"/>
          </a:xfrm>
          <a:prstGeom prst="rect">
            <a:avLst/>
          </a:prstGeom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29" name="Рисунок 1"/>
          <p:cNvPicPr/>
          <p:nvPr/>
        </p:nvPicPr>
        <p:blipFill>
          <a:blip r:embed="rId1"/>
          <a:stretch>
            <a:fillRect/>
          </a:stretch>
        </p:blipFill>
        <p:spPr>
          <a:xfrm>
            <a:off x="2483640" y="188640"/>
            <a:ext cx="6120360" cy="4824000"/>
          </a:xfrm>
          <a:prstGeom prst="rect">
            <a:avLst/>
          </a:prstGeom>
        </p:spPr>
      </p:pic>
      <p:sp>
        <p:nvSpPr>
          <p:cNvPr id="130" name="CustomShape 1"/>
          <p:cNvSpPr/>
          <p:nvPr/>
        </p:nvSpPr>
        <p:spPr>
          <a:xfrm>
            <a:off x="3204000" y="5373360"/>
            <a:ext cx="4968360" cy="364680"/>
          </a:xfrm>
          <a:prstGeom prst="rect">
            <a:avLst/>
          </a:prstGeom>
          <a:noFill/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tt-RU">
                <a:solidFill>
                  <a:srgbClr val="000000"/>
                </a:solidFill>
                <a:latin typeface="Century Schoolbook"/>
              </a:rPr>
              <a:t>Уголок безопасности для родителей</a:t>
            </a:r>
            <a:endParaRPr/>
          </a:p>
        </p:txBody>
      </p:sp>
      <p:pic>
        <p:nvPicPr>
          <p:cNvPr descr="" id="131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9640" y="3789000"/>
            <a:ext cx="2209320" cy="2723760"/>
          </a:xfrm>
          <a:prstGeom prst="rect">
            <a:avLst/>
          </a:prstGeom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1049400" y="2967480"/>
            <a:ext cx="7044840" cy="914760"/>
          </a:xfrm>
          <a:prstGeom prst="rect">
            <a:avLst/>
          </a:prstGeom>
          <a:noFill/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tt-RU" sz="5400">
                <a:solidFill>
                  <a:srgbClr val="fff4b0"/>
                </a:solidFill>
                <a:latin typeface="Century Schoolbook"/>
              </a:rPr>
              <a:t>Спасибо за внимание!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685800" y="-387360"/>
            <a:ext cx="7772040" cy="6336360"/>
          </a:xfrm>
          <a:prstGeom prst="rect">
            <a:avLst/>
          </a:prstGeom>
        </p:spPr>
        <p:txBody>
          <a:bodyPr anchor="b" bIns="45000" lIns="90000" rIns="90000" tIns="45000"/>
          <a:p>
            <a:pPr algn="just">
              <a:lnSpc>
                <a:spcPct val="100000"/>
              </a:lnSpc>
            </a:pPr>
            <a:r>
              <a:rPr b="1" lang="ru-RU">
                <a:solidFill>
                  <a:srgbClr val="000000"/>
                </a:solidFill>
                <a:latin typeface="Century Schoolbook"/>
              </a:rPr>
              <a:t>Тип, вид проекта: </a:t>
            </a:r>
            <a:r>
              <a:rPr lang="ru-RU">
                <a:solidFill>
                  <a:srgbClr val="000000"/>
                </a:solidFill>
                <a:latin typeface="Times New Roman"/>
              </a:rPr>
              <a:t>творческо-информационный, игровой, краткосрочный.</a:t>
            </a:r>
            <a:r>
              <a:rPr lang="ru-RU">
                <a:solidFill>
                  <a:srgbClr val="000000"/>
                </a:solidFill>
                <a:latin typeface="Times New Roman"/>
              </a:rPr>
              <a:t>
</a:t>
            </a:r>
            <a:r>
              <a:rPr b="1" lang="ru-RU">
                <a:solidFill>
                  <a:srgbClr val="000000"/>
                </a:solidFill>
                <a:latin typeface="Century Schoolbook"/>
              </a:rPr>
              <a:t>
</a:t>
            </a:r>
            <a:r>
              <a:rPr b="1" lang="ru-RU">
                <a:solidFill>
                  <a:srgbClr val="000000"/>
                </a:solidFill>
                <a:latin typeface="Century Schoolbook"/>
              </a:rPr>
              <a:t>Продолжительность проекта</a:t>
            </a:r>
            <a:r>
              <a:rPr lang="ru-RU">
                <a:solidFill>
                  <a:srgbClr val="000000"/>
                </a:solidFill>
                <a:latin typeface="Century Schoolbook"/>
              </a:rPr>
              <a:t>: с 1 сентября по 15 сентября.</a:t>
            </a:r>
            <a:r>
              <a:rPr b="1" lang="ru-RU">
                <a:solidFill>
                  <a:srgbClr val="000000"/>
                </a:solidFill>
                <a:latin typeface="Century Schoolbook"/>
              </a:rPr>
              <a:t>
</a:t>
            </a:r>
            <a:r>
              <a:rPr b="1" lang="ru-RU">
                <a:solidFill>
                  <a:srgbClr val="000000"/>
                </a:solidFill>
                <a:latin typeface="Century Schoolbook"/>
              </a:rPr>
              <a:t>
</a:t>
            </a:r>
            <a:r>
              <a:rPr b="1" lang="ru-RU">
                <a:solidFill>
                  <a:srgbClr val="000000"/>
                </a:solidFill>
                <a:latin typeface="Century Schoolbook"/>
              </a:rPr>
              <a:t>Актуальность </a:t>
            </a:r>
            <a:r>
              <a:rPr lang="ru-RU" sz="1600">
                <a:solidFill>
                  <a:srgbClr val="000000"/>
                </a:solidFill>
                <a:latin typeface="Century Schoolbook"/>
              </a:rPr>
              <a:t>этой проблемы связана с тем, что у детей дошкольного возраста отсутствует та защитная психологическая реакция на дорожную обстановку, которая свойственна взрослым. Их жажда знаний, желание постоянно открывать что-то новое часто ставит детей перед реальными опасностями, в частности, на улицах.</a:t>
            </a:r>
            <a:r>
              <a:rPr lang="ru-RU" sz="1600">
                <a:solidFill>
                  <a:srgbClr val="000000"/>
                </a:solidFill>
                <a:latin typeface="Century Schoolbook"/>
              </a:rPr>
              <a:t>
</a:t>
            </a:r>
            <a:r>
              <a:rPr lang="ru-RU" sz="1600">
                <a:solidFill>
                  <a:srgbClr val="000000"/>
                </a:solidFill>
                <a:latin typeface="Century Schoolbook"/>
              </a:rPr>
              <a:t>Чтобы оградить детей от опасности, надо как можно раньше начать исподволь готовить их со встречей с улицей, городским движением. Приучать обращаться за помощью к старшим, рассчитывая на их отзывчивость. Чем раньше мы познакомим ребенка с правилами дорожного движения, сформируем у него навыки культуры поведения в транспорте, на улице, тем меньше каких-либо происшествий с ним на дороге.</a:t>
            </a:r>
            <a:r>
              <a:rPr lang="ru-RU" sz="1600">
                <a:solidFill>
                  <a:srgbClr val="000000"/>
                </a:solidFill>
                <a:latin typeface="Century Schoolbook"/>
              </a:rPr>
              <a:t>
</a:t>
            </a:r>
            <a:r>
              <a:rPr b="1" lang="ru-RU" sz="1600">
                <a:solidFill>
                  <a:srgbClr val="000000"/>
                </a:solidFill>
                <a:latin typeface="Century Schoolbook"/>
              </a:rPr>
              <a:t>Участники проекта: </a:t>
            </a:r>
            <a:r>
              <a:rPr lang="ru-RU" sz="1600">
                <a:solidFill>
                  <a:srgbClr val="000000"/>
                </a:solidFill>
                <a:latin typeface="Century Schoolbook"/>
              </a:rPr>
              <a:t>воспитатели, дети старшей группы, родители.</a:t>
            </a:r>
            <a:r>
              <a:rPr lang="ru-RU" sz="1600">
                <a:solidFill>
                  <a:srgbClr val="000000"/>
                </a:solidFill>
                <a:latin typeface="Century Schoolbook"/>
              </a:rPr>
              <a:t>
</a:t>
            </a:r>
            <a:r>
              <a:rPr b="1" lang="ru-RU" sz="3000">
                <a:solidFill>
                  <a:srgbClr val="575f6d"/>
                </a:solidFill>
                <a:latin typeface="Century Schoolbook"/>
              </a:rPr>
              <a:t>
</a:t>
            </a:r>
            <a:r>
              <a:rPr b="1" lang="ru-RU" sz="1300">
                <a:solidFill>
                  <a:srgbClr val="575f6d"/>
                </a:solidFill>
                <a:latin typeface="Century Schoolbook"/>
              </a:rPr>
              <a:t>
</a:t>
            </a:r>
            <a:endParaRPr/>
          </a:p>
        </p:txBody>
      </p:sp>
      <p:sp>
        <p:nvSpPr>
          <p:cNvPr id="109" name="TextShape 2"/>
          <p:cNvSpPr txBox="1"/>
          <p:nvPr/>
        </p:nvSpPr>
        <p:spPr>
          <a:xfrm>
            <a:off x="2555640" y="6093360"/>
            <a:ext cx="5902200" cy="2811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251640" y="836640"/>
            <a:ext cx="8136720" cy="3802680"/>
          </a:xfrm>
          <a:prstGeom prst="rect">
            <a:avLst/>
          </a:prstGeom>
          <a:noFill/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tt-RU">
                <a:solidFill>
                  <a:srgbClr val="000000"/>
                </a:solidFill>
                <a:latin typeface="Century Schoolbook"/>
              </a:rPr>
              <a:t>Главной целью своего проекта я считаю:</a:t>
            </a:r>
            <a:r>
              <a:rPr lang="tt-RU" sz="1600">
                <a:solidFill>
                  <a:srgbClr val="000000"/>
                </a:solidFill>
                <a:latin typeface="Century Schoolbook"/>
              </a:rPr>
              <a:t>
</a:t>
            </a:r>
            <a:r>
              <a:rPr lang="tt-RU" sz="1600">
                <a:solidFill>
                  <a:srgbClr val="000000"/>
                </a:solidFill>
                <a:latin typeface="Century Schoolbook"/>
              </a:rPr>
              <a:t>· Формирование у детей навыков осознанного безопасного поведения на улицах большого города.</a:t>
            </a:r>
            <a:endParaRPr/>
          </a:p>
          <a:p>
            <a:pPr>
              <a:lnSpc>
                <a:spcPct val="100000"/>
              </a:lnSpc>
            </a:pPr>
            <a:r>
              <a:rPr lang="tt-RU" sz="1600">
                <a:solidFill>
                  <a:srgbClr val="000000"/>
                </a:solidFill>
                <a:latin typeface="Century Schoolbook"/>
              </a:rPr>
              <a:t>
</a:t>
            </a:r>
            <a:r>
              <a:rPr b="1" lang="tt-RU">
                <a:solidFill>
                  <a:srgbClr val="000000"/>
                </a:solidFill>
                <a:latin typeface="Century Schoolbook"/>
              </a:rPr>
              <a:t>Она реализуется путем решения нескольких задач:</a:t>
            </a:r>
            <a:r>
              <a:rPr lang="tt-RU" sz="1600">
                <a:solidFill>
                  <a:srgbClr val="000000"/>
                </a:solidFill>
                <a:latin typeface="Century Schoolbook"/>
              </a:rPr>
              <a:t>
</a:t>
            </a:r>
            <a:r>
              <a:rPr lang="tt-RU" sz="1600">
                <a:solidFill>
                  <a:srgbClr val="000000"/>
                </a:solidFill>
                <a:latin typeface="Century Schoolbook"/>
              </a:rPr>
              <a:t>· Усвоения дошкольниками первоначальных знаний о правилах безопасного движения на улицах села;</a:t>
            </a:r>
            <a:r>
              <a:rPr lang="tt-RU" sz="1600">
                <a:solidFill>
                  <a:srgbClr val="000000"/>
                </a:solidFill>
                <a:latin typeface="Century Schoolbook"/>
              </a:rPr>
              <a:t>
</a:t>
            </a:r>
            <a:r>
              <a:rPr lang="tt-RU" sz="1600">
                <a:solidFill>
                  <a:srgbClr val="000000"/>
                </a:solidFill>
                <a:latin typeface="Century Schoolbook"/>
              </a:rPr>
              <a:t>· Развитие у детей способности к предвидению возможной опасности в конкретной меняющейся ситуации и построению адекватного безопасного поведения;</a:t>
            </a:r>
            <a:r>
              <a:rPr lang="tt-RU" sz="1600">
                <a:solidFill>
                  <a:srgbClr val="000000"/>
                </a:solidFill>
                <a:latin typeface="Century Schoolbook"/>
              </a:rPr>
              <a:t>
</a:t>
            </a:r>
            <a:r>
              <a:rPr lang="tt-RU" sz="1600">
                <a:solidFill>
                  <a:srgbClr val="000000"/>
                </a:solidFill>
                <a:latin typeface="Century Schoolbook"/>
              </a:rPr>
              <a:t>·Формирование у детей качественно новых двигательных навыков и бдительного восприятия окружающей обстановки. Ребенок должен не только правильно двигаться в соответствии с полученным сигналом или ориентируясь на взрослого, но и уметь координировать свои движения с движениями других людей и перемещением предметов;</a:t>
            </a:r>
            <a:r>
              <a:rPr lang="tt-RU" sz="1600">
                <a:solidFill>
                  <a:srgbClr val="000000"/>
                </a:solidFill>
                <a:latin typeface="Century Schoolbook"/>
              </a:rPr>
              <a:t>
</a:t>
            </a:r>
            <a:r>
              <a:rPr lang="tt-RU" sz="1600">
                <a:solidFill>
                  <a:srgbClr val="000000"/>
                </a:solidFill>
                <a:latin typeface="Century Schoolbook"/>
              </a:rPr>
              <a:t>· Формирование у детей-дошкольников правил дорожной грамотности как составной части общей культуры ребенка.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3132000" y="404640"/>
            <a:ext cx="5544360" cy="5722920"/>
          </a:xfrm>
          <a:prstGeom prst="rect">
            <a:avLst/>
          </a:prstGeom>
          <a:noFill/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tt-RU" sz="1400">
                <a:solidFill>
                  <a:srgbClr val="000000"/>
                </a:solidFill>
                <a:latin typeface="Century Schoolbook"/>
              </a:rPr>
              <a:t>Вся моя деятельность в проекте рассматривалась с позиции интеграции образовательных областей:</a:t>
            </a:r>
            <a:r>
              <a:rPr lang="tt-RU" sz="1400">
                <a:solidFill>
                  <a:srgbClr val="000000"/>
                </a:solidFill>
                <a:latin typeface="Century Schoolbook"/>
              </a:rPr>
              <a:t>
</a:t>
            </a:r>
            <a:r>
              <a:rPr lang="tt-RU" sz="1400">
                <a:solidFill>
                  <a:srgbClr val="000000"/>
                </a:solidFill>
                <a:latin typeface="Century Schoolbook"/>
              </a:rPr>
              <a:t>· Здоровье;</a:t>
            </a:r>
            <a:r>
              <a:rPr lang="tt-RU" sz="1400">
                <a:solidFill>
                  <a:srgbClr val="000000"/>
                </a:solidFill>
                <a:latin typeface="Century Schoolbook"/>
              </a:rPr>
              <a:t>
</a:t>
            </a:r>
            <a:r>
              <a:rPr lang="tt-RU" sz="1400">
                <a:solidFill>
                  <a:srgbClr val="000000"/>
                </a:solidFill>
                <a:latin typeface="Century Schoolbook"/>
              </a:rPr>
              <a:t>·Социализация;</a:t>
            </a:r>
            <a:r>
              <a:rPr lang="tt-RU" sz="1400">
                <a:solidFill>
                  <a:srgbClr val="000000"/>
                </a:solidFill>
                <a:latin typeface="Century Schoolbook"/>
              </a:rPr>
              <a:t>
</a:t>
            </a:r>
            <a:r>
              <a:rPr lang="tt-RU" sz="1400">
                <a:solidFill>
                  <a:srgbClr val="000000"/>
                </a:solidFill>
                <a:latin typeface="Century Schoolbook"/>
              </a:rPr>
              <a:t>·Познание;</a:t>
            </a:r>
            <a:r>
              <a:rPr lang="tt-RU" sz="1400">
                <a:solidFill>
                  <a:srgbClr val="000000"/>
                </a:solidFill>
                <a:latin typeface="Century Schoolbook"/>
              </a:rPr>
              <a:t>
</a:t>
            </a:r>
            <a:r>
              <a:rPr lang="tt-RU" sz="1400">
                <a:solidFill>
                  <a:srgbClr val="000000"/>
                </a:solidFill>
                <a:latin typeface="Century Schoolbook"/>
              </a:rPr>
              <a:t>·Коммуникация;</a:t>
            </a:r>
            <a:r>
              <a:rPr lang="tt-RU" sz="1400">
                <a:solidFill>
                  <a:srgbClr val="000000"/>
                </a:solidFill>
                <a:latin typeface="Century Schoolbook"/>
              </a:rPr>
              <a:t>
</a:t>
            </a:r>
            <a:r>
              <a:rPr lang="tt-RU" sz="1400">
                <a:solidFill>
                  <a:srgbClr val="000000"/>
                </a:solidFill>
                <a:latin typeface="Century Schoolbook"/>
              </a:rPr>
              <a:t>·Безопасность;</a:t>
            </a:r>
            <a:r>
              <a:rPr lang="tt-RU" sz="1400">
                <a:solidFill>
                  <a:srgbClr val="000000"/>
                </a:solidFill>
                <a:latin typeface="Century Schoolbook"/>
              </a:rPr>
              <a:t>
</a:t>
            </a:r>
            <a:r>
              <a:rPr lang="tt-RU" sz="1400">
                <a:solidFill>
                  <a:srgbClr val="000000"/>
                </a:solidFill>
                <a:latin typeface="Century Schoolbook"/>
              </a:rPr>
              <a:t>· Художественное творчество;</a:t>
            </a:r>
            <a:r>
              <a:rPr lang="tt-RU" sz="1400">
                <a:solidFill>
                  <a:srgbClr val="000000"/>
                </a:solidFill>
                <a:latin typeface="Century Schoolbook"/>
              </a:rPr>
              <a:t>
</a:t>
            </a:r>
            <a:r>
              <a:rPr lang="tt-RU" sz="1400">
                <a:solidFill>
                  <a:srgbClr val="000000"/>
                </a:solidFill>
                <a:latin typeface="Century Schoolbook"/>
              </a:rPr>
              <a:t>· Чтение художественной литературы;</a:t>
            </a:r>
            <a:r>
              <a:rPr lang="tt-RU" sz="1400">
                <a:solidFill>
                  <a:srgbClr val="000000"/>
                </a:solidFill>
                <a:latin typeface="Century Schoolbook"/>
              </a:rPr>
              <a:t>
</a:t>
            </a:r>
            <a:r>
              <a:rPr lang="tt-RU" sz="1400">
                <a:solidFill>
                  <a:srgbClr val="000000"/>
                </a:solidFill>
                <a:latin typeface="Century Schoolbook"/>
              </a:rPr>
              <a:t>·Труд;</a:t>
            </a:r>
            <a:r>
              <a:rPr lang="tt-RU" sz="1400">
                <a:solidFill>
                  <a:srgbClr val="000000"/>
                </a:solidFill>
                <a:latin typeface="Century Schoolbook"/>
              </a:rPr>
              <a:t>
</a:t>
            </a:r>
            <a:r>
              <a:rPr lang="tt-RU" sz="1400">
                <a:solidFill>
                  <a:srgbClr val="000000"/>
                </a:solidFill>
                <a:latin typeface="Century Schoolbook"/>
              </a:rPr>
              <a:t>·Физическая культура;</a:t>
            </a:r>
            <a:r>
              <a:rPr lang="tt-RU" sz="1400">
                <a:solidFill>
                  <a:srgbClr val="000000"/>
                </a:solidFill>
                <a:latin typeface="Century Schoolbook"/>
              </a:rPr>
              <a:t>
</a:t>
            </a:r>
            <a:r>
              <a:rPr lang="tt-RU" sz="1400">
                <a:solidFill>
                  <a:srgbClr val="000000"/>
                </a:solidFill>
                <a:latin typeface="Century Schoolbook"/>
              </a:rPr>
              <a:t>·Музыка.</a:t>
            </a:r>
            <a:r>
              <a:rPr lang="tt-RU" sz="1600">
                <a:solidFill>
                  <a:srgbClr val="000000"/>
                </a:solidFill>
                <a:latin typeface="Century Schoolbook"/>
              </a:rPr>
              <a:t>
</a:t>
            </a:r>
            <a:r>
              <a:rPr lang="tt-RU" sz="1600">
                <a:solidFill>
                  <a:srgbClr val="000000"/>
                </a:solidFill>
                <a:latin typeface="Century Schoolbook"/>
              </a:rPr>
              <a:t> </a:t>
            </a:r>
            <a:r>
              <a:rPr lang="tt-RU">
                <a:solidFill>
                  <a:srgbClr val="000000"/>
                </a:solidFill>
                <a:latin typeface="Century Schoolbook"/>
              </a:rPr>
              <a:t>
</a:t>
            </a:r>
            <a:r>
              <a:rPr b="1" lang="tt-RU">
                <a:solidFill>
                  <a:srgbClr val="000000"/>
                </a:solidFill>
                <a:latin typeface="Century Schoolbook"/>
              </a:rPr>
              <a:t> </a:t>
            </a:r>
            <a:r>
              <a:rPr lang="tt-RU">
                <a:solidFill>
                  <a:srgbClr val="000000"/>
                </a:solidFill>
                <a:latin typeface="Century Schoolbook"/>
              </a:rPr>
              <a:t>
</a:t>
            </a:r>
            <a:r>
              <a:rPr b="1" lang="tt-RU" sz="1400">
                <a:solidFill>
                  <a:srgbClr val="000000"/>
                </a:solidFill>
                <a:latin typeface="Century Schoolbook"/>
              </a:rPr>
              <a:t>При реализации проекта использовались такие формы работы:</a:t>
            </a:r>
            <a:r>
              <a:rPr lang="tt-RU" sz="1400">
                <a:solidFill>
                  <a:srgbClr val="000000"/>
                </a:solidFill>
                <a:latin typeface="Century Schoolbook"/>
              </a:rPr>
              <a:t>
</a:t>
            </a:r>
            <a:r>
              <a:rPr lang="tt-RU" sz="1400">
                <a:solidFill>
                  <a:srgbClr val="000000"/>
                </a:solidFill>
                <a:latin typeface="Century Schoolbook"/>
              </a:rPr>
              <a:t>· Трудовая;</a:t>
            </a:r>
            <a:r>
              <a:rPr lang="tt-RU" sz="1400">
                <a:solidFill>
                  <a:srgbClr val="000000"/>
                </a:solidFill>
                <a:latin typeface="Century Schoolbook"/>
              </a:rPr>
              <a:t>
</a:t>
            </a:r>
            <a:r>
              <a:rPr lang="tt-RU" sz="1400">
                <a:solidFill>
                  <a:srgbClr val="000000"/>
                </a:solidFill>
                <a:latin typeface="Century Schoolbook"/>
              </a:rPr>
              <a:t>· Игровая;</a:t>
            </a:r>
            <a:r>
              <a:rPr lang="tt-RU" sz="1400">
                <a:solidFill>
                  <a:srgbClr val="000000"/>
                </a:solidFill>
                <a:latin typeface="Century Schoolbook"/>
              </a:rPr>
              <a:t>
</a:t>
            </a:r>
            <a:r>
              <a:rPr lang="tt-RU" sz="1400">
                <a:solidFill>
                  <a:srgbClr val="000000"/>
                </a:solidFill>
                <a:latin typeface="Century Schoolbook"/>
              </a:rPr>
              <a:t>· Познавательно-исследовательская;</a:t>
            </a:r>
            <a:r>
              <a:rPr lang="tt-RU" sz="1400">
                <a:solidFill>
                  <a:srgbClr val="000000"/>
                </a:solidFill>
                <a:latin typeface="Century Schoolbook"/>
              </a:rPr>
              <a:t>
</a:t>
            </a:r>
            <a:r>
              <a:rPr lang="tt-RU" sz="1400">
                <a:solidFill>
                  <a:srgbClr val="000000"/>
                </a:solidFill>
                <a:latin typeface="Century Schoolbook"/>
              </a:rPr>
              <a:t>· Двигательная;</a:t>
            </a:r>
            <a:r>
              <a:rPr lang="tt-RU" sz="1400">
                <a:solidFill>
                  <a:srgbClr val="000000"/>
                </a:solidFill>
                <a:latin typeface="Century Schoolbook"/>
              </a:rPr>
              <a:t>
</a:t>
            </a:r>
            <a:r>
              <a:rPr lang="tt-RU" sz="1400">
                <a:solidFill>
                  <a:srgbClr val="000000"/>
                </a:solidFill>
                <a:latin typeface="Century Schoolbook"/>
              </a:rPr>
              <a:t>    Продуктивная</a:t>
            </a:r>
            <a:r>
              <a:rPr lang="tt-RU" sz="1400">
                <a:solidFill>
                  <a:srgbClr val="000000"/>
                </a:solidFill>
                <a:latin typeface="Century Schoolbook"/>
              </a:rPr>
              <a:t>
</a:t>
            </a:r>
            <a:r>
              <a:rPr lang="tt-RU" sz="1400">
                <a:solidFill>
                  <a:srgbClr val="000000"/>
                </a:solidFill>
                <a:latin typeface="Century Schoolbook"/>
              </a:rPr>
              <a:t>· Чтение художественной литературы;</a:t>
            </a:r>
            <a:r>
              <a:rPr lang="tt-RU" sz="1400">
                <a:solidFill>
                  <a:srgbClr val="000000"/>
                </a:solidFill>
                <a:latin typeface="Century Schoolbook"/>
              </a:rPr>
              <a:t>
</a:t>
            </a:r>
            <a:r>
              <a:rPr lang="tt-RU" sz="1400">
                <a:solidFill>
                  <a:srgbClr val="000000"/>
                </a:solidFill>
                <a:latin typeface="Century Schoolbook"/>
              </a:rPr>
              <a:t>· Музыкально-художественная;</a:t>
            </a:r>
            <a:r>
              <a:rPr lang="tt-RU" sz="1400">
                <a:solidFill>
                  <a:srgbClr val="000000"/>
                </a:solidFill>
                <a:latin typeface="Century Schoolbook"/>
              </a:rPr>
              <a:t>
</a:t>
            </a:r>
            <a:r>
              <a:rPr lang="tt-RU" sz="1400">
                <a:solidFill>
                  <a:srgbClr val="000000"/>
                </a:solidFill>
                <a:latin typeface="Century Schoolbook"/>
              </a:rPr>
              <a:t>·Беседы;</a:t>
            </a:r>
            <a:r>
              <a:rPr lang="tt-RU" sz="1400">
                <a:solidFill>
                  <a:srgbClr val="000000"/>
                </a:solidFill>
                <a:latin typeface="Century Schoolbook"/>
              </a:rPr>
              <a:t>
</a:t>
            </a:r>
            <a:r>
              <a:rPr lang="tt-RU" sz="1400">
                <a:solidFill>
                  <a:srgbClr val="000000"/>
                </a:solidFill>
                <a:latin typeface="Century Schoolbook"/>
              </a:rPr>
              <a:t>·Оснащение предметно-пространственной среды;</a:t>
            </a:r>
            <a:r>
              <a:rPr lang="tt-RU" sz="1400">
                <a:solidFill>
                  <a:srgbClr val="000000"/>
                </a:solidFill>
                <a:latin typeface="Century Schoolbook"/>
              </a:rPr>
              <a:t>
</a:t>
            </a:r>
            <a:r>
              <a:rPr lang="tt-RU" sz="1400">
                <a:solidFill>
                  <a:srgbClr val="000000"/>
                </a:solidFill>
                <a:latin typeface="Century Schoolbook"/>
              </a:rPr>
              <a:t>·Использование ИКТ;</a:t>
            </a:r>
            <a:r>
              <a:rPr lang="tt-RU" sz="1400">
                <a:solidFill>
                  <a:srgbClr val="000000"/>
                </a:solidFill>
                <a:latin typeface="Century Schoolbook"/>
              </a:rPr>
              <a:t>
</a:t>
            </a:r>
            <a:r>
              <a:rPr lang="tt-RU" sz="1400">
                <a:solidFill>
                  <a:srgbClr val="000000"/>
                </a:solidFill>
                <a:latin typeface="Century Schoolbook"/>
              </a:rPr>
              <a:t>·Работа с родителями.</a:t>
            </a:r>
            <a:endParaRPr/>
          </a:p>
        </p:txBody>
      </p:sp>
      <p:pic>
        <p:nvPicPr>
          <p:cNvPr descr="" id="112" name="Рисунок 2"/>
          <p:cNvPicPr/>
          <p:nvPr/>
        </p:nvPicPr>
        <p:blipFill>
          <a:blip r:embed="rId1"/>
          <a:stretch>
            <a:fillRect/>
          </a:stretch>
        </p:blipFill>
        <p:spPr>
          <a:xfrm>
            <a:off x="533880" y="3545640"/>
            <a:ext cx="2209320" cy="272376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467640" y="260640"/>
            <a:ext cx="8280720" cy="3930480"/>
          </a:xfrm>
          <a:prstGeom prst="rect">
            <a:avLst/>
          </a:prstGeom>
          <a:noFill/>
        </p:spPr>
        <p:txBody>
          <a:bodyPr bIns="45000" lIns="90000" rIns="90000" tIns="45000"/>
          <a:p>
            <a:r>
              <a:rPr b="1" lang="tt-RU" sz="2000">
                <a:solidFill>
                  <a:srgbClr val="000000"/>
                </a:solidFill>
                <a:latin typeface="Century Schoolbook"/>
              </a:rPr>
              <a:t>Продукты реализации проекта:</a:t>
            </a:r>
            <a:r>
              <a:rPr lang="tt-RU" sz="2000">
                <a:solidFill>
                  <a:srgbClr val="000000"/>
                </a:solidFill>
                <a:latin typeface="Century Schoolbook"/>
              </a:rPr>
              <a:t>
</a:t>
            </a:r>
            <a:r>
              <a:rPr lang="tt-RU" sz="2000">
                <a:solidFill>
                  <a:srgbClr val="000000"/>
                </a:solidFill>
                <a:latin typeface="Century Schoolbook"/>
              </a:rPr>
              <a:t>·Конспект НОД по правилам дорожного движения «Правила безопасного дорожного движения»;</a:t>
            </a:r>
            <a:r>
              <a:rPr lang="tt-RU" sz="2000">
                <a:solidFill>
                  <a:srgbClr val="000000"/>
                </a:solidFill>
                <a:latin typeface="Century Schoolbook"/>
              </a:rPr>
              <a:t>
</a:t>
            </a:r>
            <a:r>
              <a:rPr lang="tt-RU" sz="2000">
                <a:solidFill>
                  <a:srgbClr val="000000"/>
                </a:solidFill>
                <a:latin typeface="Century Schoolbook"/>
              </a:rPr>
              <a:t>· </a:t>
            </a:r>
            <a:r>
              <a:rPr lang="tt-RU">
                <a:solidFill>
                  <a:srgbClr val="000000"/>
                </a:solidFill>
                <a:latin typeface="Century Schoolbook"/>
              </a:rPr>
              <a:t>Целевая</a:t>
            </a:r>
            <a:r>
              <a:rPr lang="tt-RU" sz="2000">
                <a:solidFill>
                  <a:srgbClr val="000000"/>
                </a:solidFill>
                <a:latin typeface="Century Schoolbook"/>
              </a:rPr>
              <a:t> прогулка-экскурсия на улицу;</a:t>
            </a:r>
            <a:r>
              <a:rPr lang="tt-RU" sz="2000">
                <a:solidFill>
                  <a:srgbClr val="000000"/>
                </a:solidFill>
                <a:latin typeface="Century Schoolbook"/>
              </a:rPr>
              <a:t>
</a:t>
            </a:r>
            <a:r>
              <a:rPr lang="tt-RU" sz="2000">
                <a:solidFill>
                  <a:srgbClr val="000000"/>
                </a:solidFill>
                <a:latin typeface="Century Schoolbook"/>
              </a:rPr>
              <a:t>·Аппликация «Светофор»;</a:t>
            </a:r>
            <a:r>
              <a:rPr lang="tt-RU" sz="2000">
                <a:solidFill>
                  <a:srgbClr val="000000"/>
                </a:solidFill>
                <a:latin typeface="Century Schoolbook"/>
              </a:rPr>
              <a:t>
</a:t>
            </a:r>
            <a:r>
              <a:rPr lang="tt-RU" sz="2000">
                <a:solidFill>
                  <a:srgbClr val="000000"/>
                </a:solidFill>
                <a:latin typeface="Century Schoolbook"/>
              </a:rPr>
              <a:t>· Рисование «Дорожные знаки»;</a:t>
            </a:r>
            <a:r>
              <a:rPr lang="tt-RU" sz="2000">
                <a:solidFill>
                  <a:srgbClr val="000000"/>
                </a:solidFill>
                <a:latin typeface="Century Schoolbook"/>
              </a:rPr>
              <a:t>
</a:t>
            </a:r>
            <a:r>
              <a:rPr lang="tt-RU" sz="2000">
                <a:solidFill>
                  <a:srgbClr val="000000"/>
                </a:solidFill>
                <a:latin typeface="Century Schoolbook"/>
              </a:rPr>
              <a:t>·Чтение художественной литературы;</a:t>
            </a:r>
            <a:r>
              <a:rPr lang="tt-RU" sz="2000">
                <a:solidFill>
                  <a:srgbClr val="000000"/>
                </a:solidFill>
                <a:latin typeface="Century Schoolbook"/>
              </a:rPr>
              <a:t>
</a:t>
            </a:r>
            <a:r>
              <a:rPr lang="tt-RU" sz="2000">
                <a:solidFill>
                  <a:srgbClr val="000000"/>
                </a:solidFill>
                <a:latin typeface="Century Schoolbook"/>
              </a:rPr>
              <a:t>Дидактические игры:</a:t>
            </a:r>
            <a:r>
              <a:rPr lang="tt-RU" sz="2000">
                <a:solidFill>
                  <a:srgbClr val="000000"/>
                </a:solidFill>
                <a:latin typeface="Century Schoolbook"/>
                <a:ea typeface="Microsoft YaHei"/>
              </a:rPr>
              <a:t>« Найди такую же картинку»,</a:t>
            </a:r>
            <a:endParaRPr/>
          </a:p>
          <a:p>
            <a:r>
              <a:rPr lang="tt-RU" sz="2000">
                <a:solidFill>
                  <a:srgbClr val="000000"/>
                </a:solidFill>
                <a:latin typeface="Century Schoolbook"/>
                <a:ea typeface="Microsoft YaHei"/>
              </a:rPr>
              <a:t> </a:t>
            </a:r>
            <a:r>
              <a:rPr lang="tt-RU" sz="2000">
                <a:solidFill>
                  <a:srgbClr val="000000"/>
                </a:solidFill>
                <a:latin typeface="Century Schoolbook"/>
                <a:ea typeface="Microsoft YaHei"/>
              </a:rPr>
              <a:t>« Собери машину из частей»</a:t>
            </a:r>
            <a:r>
              <a:rPr lang="tt-RU" sz="2000">
                <a:solidFill>
                  <a:srgbClr val="000000"/>
                </a:solidFill>
                <a:latin typeface="Century Schoolbook"/>
              </a:rPr>
              <a:t>
</a:t>
            </a:r>
            <a:r>
              <a:rPr lang="tt-RU" sz="2000">
                <a:solidFill>
                  <a:srgbClr val="000000"/>
                </a:solidFill>
                <a:latin typeface="Century Schoolbook"/>
              </a:rPr>
              <a:t>· Стенгазета с рисунками о ПДД;</a:t>
            </a:r>
            <a:r>
              <a:rPr lang="tt-RU" sz="2000">
                <a:solidFill>
                  <a:srgbClr val="000000"/>
                </a:solidFill>
                <a:latin typeface="Century Schoolbook"/>
              </a:rPr>
              <a:t>
</a:t>
            </a:r>
            <a:r>
              <a:rPr lang="tt-RU" sz="2000">
                <a:solidFill>
                  <a:srgbClr val="000000"/>
                </a:solidFill>
                <a:latin typeface="Century Schoolbook"/>
              </a:rPr>
              <a:t>· Памятка для родителей о ПДД.</a:t>
            </a:r>
            <a:r>
              <a:rPr lang="tt-RU" sz="1600">
                <a:solidFill>
                  <a:srgbClr val="000000"/>
                </a:solidFill>
                <a:latin typeface="Century Schoolbook"/>
              </a:rPr>
              <a:t>
</a:t>
            </a:r>
            <a:r>
              <a:rPr lang="tt-RU" sz="1600">
                <a:solidFill>
                  <a:srgbClr val="000000"/>
                </a:solidFill>
                <a:latin typeface="Century Schoolbook"/>
              </a:rPr>
              <a:t> </a:t>
            </a:r>
            <a:r>
              <a:rPr lang="tt-RU" sz="1600">
                <a:solidFill>
                  <a:srgbClr val="000000"/>
                </a:solidFill>
                <a:latin typeface="Century Schoolbook"/>
              </a:rPr>
              <a:t>
</a:t>
            </a:r>
            <a:endParaRPr/>
          </a:p>
        </p:txBody>
      </p:sp>
      <p:pic>
        <p:nvPicPr>
          <p:cNvPr descr="" id="114" name="Рисунок 2"/>
          <p:cNvPicPr/>
          <p:nvPr/>
        </p:nvPicPr>
        <p:blipFill>
          <a:blip r:embed="rId1"/>
          <a:stretch>
            <a:fillRect/>
          </a:stretch>
        </p:blipFill>
        <p:spPr>
          <a:xfrm>
            <a:off x="570600" y="3657600"/>
            <a:ext cx="5040360" cy="2869920"/>
          </a:xfrm>
          <a:prstGeom prst="rect">
            <a:avLst/>
          </a:prstGeom>
        </p:spPr>
      </p:pic>
    </p:spTree>
  </p:cSld>
  <p:timing>
    <p:tnLst>
      <p:par>
        <p:cTn dur="indefinite" id="3" nodeType="tmRoot" restart="never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539640" y="260640"/>
            <a:ext cx="7776360" cy="5302440"/>
          </a:xfrm>
          <a:prstGeom prst="rect">
            <a:avLst/>
          </a:prstGeom>
          <a:noFill/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tt-RU">
                <a:solidFill>
                  <a:srgbClr val="000000"/>
                </a:solidFill>
                <a:latin typeface="Century Schoolbook"/>
              </a:rPr>
              <a:t>Прогнозируемый результат реализации проекта «Красный, желтый, зеленый»:</a:t>
            </a:r>
            <a:r>
              <a:rPr lang="tt-RU">
                <a:solidFill>
                  <a:srgbClr val="000000"/>
                </a:solidFill>
                <a:latin typeface="Century Schoolbook"/>
              </a:rPr>
              <a:t>
</a:t>
            </a:r>
            <a:r>
              <a:rPr lang="tt-RU">
                <a:solidFill>
                  <a:srgbClr val="000000"/>
                </a:solidFill>
                <a:latin typeface="Century Schoolbook"/>
              </a:rPr>
              <a:t>·Осознанное отношение к вопросам личной безопасности и безопасности окружающих;</a:t>
            </a:r>
            <a:r>
              <a:rPr lang="tt-RU">
                <a:solidFill>
                  <a:srgbClr val="000000"/>
                </a:solidFill>
                <a:latin typeface="Century Schoolbook"/>
              </a:rPr>
              <a:t>
</a:t>
            </a:r>
            <a:r>
              <a:rPr lang="tt-RU">
                <a:solidFill>
                  <a:srgbClr val="000000"/>
                </a:solidFill>
                <a:latin typeface="Century Schoolbook"/>
              </a:rPr>
              <a:t>·Проявление дисциплинированности, выдержки, самостоятельности в соблюдении правил поведения;</a:t>
            </a:r>
            <a:r>
              <a:rPr lang="tt-RU">
                <a:solidFill>
                  <a:srgbClr val="000000"/>
                </a:solidFill>
                <a:latin typeface="Century Schoolbook"/>
              </a:rPr>
              <a:t>
</a:t>
            </a:r>
            <a:r>
              <a:rPr lang="tt-RU">
                <a:solidFill>
                  <a:srgbClr val="000000"/>
                </a:solidFill>
                <a:latin typeface="Century Schoolbook"/>
              </a:rPr>
              <a:t>·Умение предвидеть возможную опасность, находить способы избегать ее;</a:t>
            </a:r>
            <a:r>
              <a:rPr lang="tt-RU">
                <a:solidFill>
                  <a:srgbClr val="000000"/>
                </a:solidFill>
                <a:latin typeface="Century Schoolbook"/>
              </a:rPr>
              <a:t>
</a:t>
            </a:r>
            <a:r>
              <a:rPr lang="tt-RU">
                <a:solidFill>
                  <a:srgbClr val="000000"/>
                </a:solidFill>
                <a:latin typeface="Century Schoolbook"/>
              </a:rPr>
              <a:t>· Знание правил безопасного поведения на улицах городаи села;</a:t>
            </a:r>
            <a:r>
              <a:rPr lang="tt-RU">
                <a:solidFill>
                  <a:srgbClr val="000000"/>
                </a:solidFill>
                <a:latin typeface="Century Schoolbook"/>
              </a:rPr>
              <a:t>
</a:t>
            </a:r>
            <a:r>
              <a:rPr lang="tt-RU">
                <a:solidFill>
                  <a:srgbClr val="000000"/>
                </a:solidFill>
                <a:latin typeface="Century Schoolbook"/>
              </a:rPr>
              <a:t>·Умение заботиться о своем физическом здоровье и соблюдать правила безопасности жизнедеятельности;</a:t>
            </a:r>
            <a:r>
              <a:rPr lang="tt-RU">
                <a:solidFill>
                  <a:srgbClr val="000000"/>
                </a:solidFill>
                <a:latin typeface="Century Schoolbook"/>
              </a:rPr>
              <a:t>
</a:t>
            </a:r>
            <a:r>
              <a:rPr lang="tt-RU">
                <a:solidFill>
                  <a:srgbClr val="000000"/>
                </a:solidFill>
                <a:latin typeface="Century Schoolbook"/>
              </a:rPr>
              <a:t>· Умение выбрать адекватную модель поведения в различных жизненных ситуациях;</a:t>
            </a:r>
            <a:r>
              <a:rPr lang="tt-RU">
                <a:solidFill>
                  <a:srgbClr val="000000"/>
                </a:solidFill>
                <a:latin typeface="Century Schoolbook"/>
              </a:rPr>
              <a:t>
</a:t>
            </a:r>
            <a:r>
              <a:rPr lang="tt-RU">
                <a:solidFill>
                  <a:srgbClr val="000000"/>
                </a:solidFill>
                <a:latin typeface="Century Schoolbook"/>
              </a:rPr>
              <a:t>·Умение организовать деятельность в соответствии с правилами безопасного для себя и окружающих поведения в «типичных» ситуациях;</a:t>
            </a:r>
            <a:r>
              <a:rPr lang="tt-RU">
                <a:solidFill>
                  <a:srgbClr val="000000"/>
                </a:solidFill>
                <a:latin typeface="Century Schoolbook"/>
              </a:rPr>
              <a:t>
</a:t>
            </a:r>
            <a:r>
              <a:rPr lang="tt-RU">
                <a:solidFill>
                  <a:srgbClr val="000000"/>
                </a:solidFill>
                <a:latin typeface="Century Schoolbook"/>
              </a:rPr>
              <a:t>·Способность действовать в экстремальных ситуациях в соответствии с усвоенными правилами на дороге;</a:t>
            </a:r>
            <a:r>
              <a:rPr lang="tt-RU">
                <a:solidFill>
                  <a:srgbClr val="000000"/>
                </a:solidFill>
                <a:latin typeface="Century Schoolbook"/>
              </a:rPr>
              <a:t>
</a:t>
            </a:r>
            <a:r>
              <a:rPr lang="tt-RU">
                <a:solidFill>
                  <a:srgbClr val="000000"/>
                </a:solidFill>
                <a:latin typeface="Century Schoolbook"/>
              </a:rPr>
              <a:t>·Представления о возможных негативных последствиях для других людей своими неосторожными действиями.</a:t>
            </a:r>
            <a:r>
              <a:rPr lang="tt-RU">
                <a:solidFill>
                  <a:srgbClr val="000000"/>
                </a:solidFill>
                <a:latin typeface="Century Schoolbook"/>
              </a:rPr>
              <a:t>
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6" name="Рисунок 1"/>
          <p:cNvPicPr/>
          <p:nvPr/>
        </p:nvPicPr>
        <p:blipFill>
          <a:blip r:embed="rId1"/>
          <a:stretch>
            <a:fillRect/>
          </a:stretch>
        </p:blipFill>
        <p:spPr>
          <a:xfrm>
            <a:off x="2555640" y="404640"/>
            <a:ext cx="5760360" cy="4032000"/>
          </a:xfrm>
          <a:prstGeom prst="rect">
            <a:avLst/>
          </a:prstGeom>
        </p:spPr>
      </p:pic>
      <p:sp>
        <p:nvSpPr>
          <p:cNvPr id="117" name="CustomShape 1"/>
          <p:cNvSpPr/>
          <p:nvPr/>
        </p:nvSpPr>
        <p:spPr>
          <a:xfrm>
            <a:off x="1835640" y="4581000"/>
            <a:ext cx="6624360" cy="364680"/>
          </a:xfrm>
          <a:prstGeom prst="rect">
            <a:avLst/>
          </a:prstGeom>
          <a:noFill/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tt-RU">
                <a:solidFill>
                  <a:srgbClr val="000000"/>
                </a:solidFill>
                <a:latin typeface="Century Schoolbook"/>
              </a:rPr>
              <a:t>          </a:t>
            </a:r>
            <a:r>
              <a:rPr lang="tt-RU">
                <a:solidFill>
                  <a:srgbClr val="000000"/>
                </a:solidFill>
                <a:latin typeface="Century Schoolbook"/>
              </a:rPr>
              <a:t>НОД «Правила безопасного дорожного движения»</a:t>
            </a:r>
            <a:endParaRPr/>
          </a:p>
        </p:txBody>
      </p:sp>
      <p:pic>
        <p:nvPicPr>
          <p:cNvPr descr="" id="118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1640" y="3933000"/>
            <a:ext cx="2209320" cy="2723760"/>
          </a:xfrm>
          <a:prstGeom prst="rect">
            <a:avLst/>
          </a:prstGeom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9" name="Рисунок 1"/>
          <p:cNvPicPr/>
          <p:nvPr/>
        </p:nvPicPr>
        <p:blipFill>
          <a:blip r:embed="rId1"/>
          <a:stretch>
            <a:fillRect/>
          </a:stretch>
        </p:blipFill>
        <p:spPr>
          <a:xfrm>
            <a:off x="323640" y="332640"/>
            <a:ext cx="4211640" cy="3212640"/>
          </a:xfrm>
          <a:prstGeom prst="rect">
            <a:avLst/>
          </a:prstGeom>
        </p:spPr>
      </p:pic>
      <p:pic>
        <p:nvPicPr>
          <p:cNvPr descr="" id="120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3708000" y="3717000"/>
            <a:ext cx="4176000" cy="2736000"/>
          </a:xfrm>
          <a:prstGeom prst="rect">
            <a:avLst/>
          </a:prstGeom>
        </p:spPr>
      </p:pic>
      <p:pic>
        <p:nvPicPr>
          <p:cNvPr descr="" id="121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251640" y="3717000"/>
            <a:ext cx="2209320" cy="2723760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22" name="Рисунок 1"/>
          <p:cNvPicPr/>
          <p:nvPr/>
        </p:nvPicPr>
        <p:blipFill>
          <a:blip r:embed="rId1"/>
          <a:stretch>
            <a:fillRect/>
          </a:stretch>
        </p:blipFill>
        <p:spPr>
          <a:xfrm>
            <a:off x="2411640" y="260640"/>
            <a:ext cx="6120360" cy="4320000"/>
          </a:xfrm>
          <a:prstGeom prst="rect">
            <a:avLst/>
          </a:prstGeom>
        </p:spPr>
      </p:pic>
      <p:sp>
        <p:nvSpPr>
          <p:cNvPr id="123" name="CustomShape 1"/>
          <p:cNvSpPr/>
          <p:nvPr/>
        </p:nvSpPr>
        <p:spPr>
          <a:xfrm>
            <a:off x="3060000" y="5013000"/>
            <a:ext cx="5184360" cy="364680"/>
          </a:xfrm>
          <a:prstGeom prst="rect">
            <a:avLst/>
          </a:prstGeom>
          <a:noFill/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tt-RU">
                <a:solidFill>
                  <a:srgbClr val="000000"/>
                </a:solidFill>
                <a:latin typeface="Century Schoolbook"/>
              </a:rPr>
              <a:t>Рисование «Дорожные знаки»</a:t>
            </a:r>
            <a:endParaRPr/>
          </a:p>
        </p:txBody>
      </p:sp>
      <p:pic>
        <p:nvPicPr>
          <p:cNvPr descr="" id="12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9640" y="3861000"/>
            <a:ext cx="2209320" cy="2723760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