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58" r:id="rId5"/>
    <p:sldId id="260" r:id="rId6"/>
    <p:sldId id="261" r:id="rId7"/>
    <p:sldId id="279" r:id="rId8"/>
    <p:sldId id="278" r:id="rId9"/>
    <p:sldId id="262" r:id="rId10"/>
    <p:sldId id="266" r:id="rId11"/>
    <p:sldId id="280" r:id="rId12"/>
    <p:sldId id="263" r:id="rId13"/>
    <p:sldId id="297" r:id="rId14"/>
    <p:sldId id="269" r:id="rId15"/>
    <p:sldId id="298" r:id="rId16"/>
    <p:sldId id="286" r:id="rId17"/>
    <p:sldId id="292" r:id="rId18"/>
    <p:sldId id="291" r:id="rId19"/>
    <p:sldId id="293" r:id="rId20"/>
    <p:sldId id="294" r:id="rId21"/>
    <p:sldId id="289" r:id="rId22"/>
    <p:sldId id="287" r:id="rId23"/>
    <p:sldId id="290" r:id="rId24"/>
    <p:sldId id="268" r:id="rId25"/>
    <p:sldId id="283" r:id="rId26"/>
    <p:sldId id="284" r:id="rId27"/>
    <p:sldId id="285" r:id="rId28"/>
    <p:sldId id="296" r:id="rId29"/>
    <p:sldId id="295" r:id="rId30"/>
    <p:sldId id="27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FA3"/>
    <a:srgbClr val="6DFF6D"/>
    <a:srgbClr val="00FF00"/>
    <a:srgbClr val="FBAB69"/>
    <a:srgbClr val="FA8A2E"/>
    <a:srgbClr val="DD67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38E8-E51F-4B6D-9571-5A68680F8CF0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E949-2813-4908-9D4B-802F8F81E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E21-EC05-4FD8-8173-69E30611E61F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A7F7-485E-4E80-964E-DA190F37C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579A-5FEE-47CF-BEEE-67208002D339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5645-255B-4F75-A266-8404848A2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EF4F-023E-4F10-A45A-75C8BFD1E2A8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EAF7-40C7-4E1F-B131-7A10DBD3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37BC-50E6-42CE-B815-7E57C512C7DF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B10B-13DD-4C58-97E3-D2B169FC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25B9-FEB9-4414-AEC9-F13D3BF1B3AF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5AE7-38F4-44FE-AA3B-F0AA81F4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259-FDD9-4F69-8CF7-90901DD0F0B2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1741-CFE2-4FC1-958F-EAF3C7BB2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A541-C577-4EC0-A2FD-8B3E24AA41ED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3A06-B5E2-45E1-A532-FC96EACB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D776-9EC1-44A1-9DCB-CD99A67093FF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7915-BEBE-4F7A-90E0-D967A5D3B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953-D9AD-42A9-BFA9-E81EE2A99247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0C4C-456A-4A2A-AA29-086DF294E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932F-550F-4873-920C-A32FB2782C61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AAC1-A43A-41D7-B937-F705C647C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DFF6D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30FCD-6940-4D07-9341-ABB4045ADA80}" type="datetimeFigureOut">
              <a:rPr lang="ru-RU"/>
              <a:pPr>
                <a:defRPr/>
              </a:pPr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CB4C88-32DA-48DC-9F6D-851DD484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714375" y="1643063"/>
            <a:ext cx="7772400" cy="2928937"/>
          </a:xfrm>
        </p:spPr>
        <p:txBody>
          <a:bodyPr/>
          <a:lstStyle/>
          <a:p>
            <a:pPr eaLnBrk="1" hangingPunct="1"/>
            <a:r>
              <a:rPr lang="ru-RU" sz="5000" b="1" smtClean="0"/>
              <a:t>Как классифицируют химические реакции по изменению степеней окисления атомов ХЭ?</a:t>
            </a:r>
          </a:p>
        </p:txBody>
      </p:sp>
      <p:grpSp>
        <p:nvGrpSpPr>
          <p:cNvPr id="12291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12292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293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14375" y="1643063"/>
            <a:ext cx="7772400" cy="2928937"/>
          </a:xfrm>
        </p:spPr>
        <p:txBody>
          <a:bodyPr/>
          <a:lstStyle/>
          <a:p>
            <a:pPr eaLnBrk="1" hangingPunct="1"/>
            <a:r>
              <a:rPr lang="ru-RU" sz="5000" b="1" smtClean="0"/>
              <a:t>Можно ли управлять ходом химической реакции?</a:t>
            </a:r>
          </a:p>
        </p:txBody>
      </p:sp>
      <p:grpSp>
        <p:nvGrpSpPr>
          <p:cNvPr id="13315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13316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17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14375" y="2214563"/>
            <a:ext cx="7772400" cy="2584450"/>
          </a:xfrm>
        </p:spPr>
        <p:txBody>
          <a:bodyPr/>
          <a:lstStyle/>
          <a:p>
            <a:pPr eaLnBrk="1" hangingPunct="1"/>
            <a:r>
              <a:rPr lang="ru-RU" sz="6000" b="1" smtClean="0"/>
              <a:t>Скорость химических реакций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28688" y="511175"/>
            <a:ext cx="728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0" b="1" u="sng">
                <a:solidFill>
                  <a:srgbClr val="FF0000"/>
                </a:solidFill>
                <a:latin typeface="Calibri" pitchFamily="34" charset="0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/>
          <a:lstStyle/>
          <a:p>
            <a:pPr algn="l"/>
            <a:r>
              <a:rPr lang="ru-RU" sz="6000" b="1" dirty="0" smtClean="0"/>
              <a:t>Что мы узнаем: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b="1" dirty="0" smtClean="0"/>
              <a:t>Что такое скорость химических реакций.</a:t>
            </a:r>
          </a:p>
          <a:p>
            <a:r>
              <a:rPr lang="ru-RU" b="1" dirty="0" smtClean="0"/>
              <a:t>Как можно измерить скорость реакции.</a:t>
            </a:r>
          </a:p>
          <a:p>
            <a:r>
              <a:rPr lang="ru-RU" b="1" dirty="0" smtClean="0"/>
              <a:t>От чего зависит скорость реакции.</a:t>
            </a:r>
            <a:endParaRPr lang="ru-RU" b="1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9062"/>
            <a:ext cx="18081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071688" y="357188"/>
            <a:ext cx="65722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itchFamily="34" charset="0"/>
              </a:rPr>
              <a:t>Химические реакции в природе протекают с разными скоростями. </a:t>
            </a:r>
            <a:endParaRPr lang="ru-RU" sz="3000" b="1" dirty="0" smtClean="0">
              <a:latin typeface="Calibri" pitchFamily="34" charset="0"/>
            </a:endParaRPr>
          </a:p>
          <a:p>
            <a:endParaRPr lang="ru-RU" sz="3000" b="1" dirty="0" smtClean="0">
              <a:latin typeface="Calibri" pitchFamily="34" charset="0"/>
            </a:endParaRPr>
          </a:p>
          <a:p>
            <a:r>
              <a:rPr lang="ru-RU" sz="3000" b="1" dirty="0" smtClean="0">
                <a:latin typeface="Calibri" pitchFamily="34" charset="0"/>
              </a:rPr>
              <a:t>Очень </a:t>
            </a:r>
            <a:r>
              <a:rPr lang="ru-RU" sz="3000" b="1" dirty="0">
                <a:latin typeface="Calibri" pitchFamily="34" charset="0"/>
              </a:rPr>
              <a:t>быстро протекают реакции в водных растворах, взрывы. </a:t>
            </a:r>
          </a:p>
        </p:txBody>
      </p:sp>
      <p:pic>
        <p:nvPicPr>
          <p:cNvPr id="15363" name="Picture 3" descr="C:\Documents and Settings\Администратор\Мои документы\Химия\Интернет\индикатор\tamara5.files\flow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1889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928934"/>
            <a:ext cx="2857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14282" y="357188"/>
            <a:ext cx="55007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Calibri" pitchFamily="34" charset="0"/>
              </a:rPr>
              <a:t>Быстро</a:t>
            </a:r>
            <a:r>
              <a:rPr lang="ru-RU" sz="3000" b="1" dirty="0">
                <a:latin typeface="Calibri" pitchFamily="34" charset="0"/>
              </a:rPr>
              <a:t>, но не мгновенно горит сера, цинк растворяется в соляной кислоте. </a:t>
            </a:r>
          </a:p>
        </p:txBody>
      </p:sp>
      <p:pic>
        <p:nvPicPr>
          <p:cNvPr id="5" name="Picture 4" descr="коррози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143380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2867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4282" y="4500570"/>
            <a:ext cx="57150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Calibri" pitchFamily="34" charset="0"/>
              </a:rPr>
              <a:t>Медленно </a:t>
            </a:r>
            <a:r>
              <a:rPr lang="ru-RU" sz="3000" b="1" dirty="0">
                <a:latin typeface="Calibri" pitchFamily="34" charset="0"/>
              </a:rPr>
              <a:t>образуется ржавчина на железных предметах, гниет листва, разрушаются зубы.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 t="56636" r="50000"/>
          <a:stretch>
            <a:fillRect/>
          </a:stretch>
        </p:blipFill>
        <p:spPr bwMode="auto">
          <a:xfrm>
            <a:off x="3286116" y="1500174"/>
            <a:ext cx="16738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00034" y="2285992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</a:rPr>
              <a:t>Что называют скоростью</a:t>
            </a:r>
            <a:br>
              <a:rPr lang="ru-RU" sz="4800" b="1" dirty="0">
                <a:latin typeface="Calibri" pitchFamily="34" charset="0"/>
              </a:rPr>
            </a:br>
            <a:r>
              <a:rPr lang="ru-RU" sz="4800" b="1" dirty="0">
                <a:latin typeface="Calibri" pitchFamily="34" charset="0"/>
              </a:rPr>
              <a:t>в физике?</a:t>
            </a:r>
          </a:p>
        </p:txBody>
      </p:sp>
      <p:grpSp>
        <p:nvGrpSpPr>
          <p:cNvPr id="16387" name="Group 26"/>
          <p:cNvGrpSpPr>
            <a:grpSpLocks/>
          </p:cNvGrpSpPr>
          <p:nvPr/>
        </p:nvGrpSpPr>
        <p:grpSpPr bwMode="auto">
          <a:xfrm>
            <a:off x="500063" y="285750"/>
            <a:ext cx="1066800" cy="1235075"/>
            <a:chOff x="192" y="288"/>
            <a:chExt cx="672" cy="778"/>
          </a:xfrm>
        </p:grpSpPr>
        <p:sp>
          <p:nvSpPr>
            <p:cNvPr id="16388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785813" y="714375"/>
            <a:ext cx="7858125" cy="554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/>
              <a:t>Скорость – изменение какой-либо величины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813" y="1714500"/>
            <a:ext cx="3286125" cy="492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/>
              <a:t>Физическое тело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813" y="1714500"/>
            <a:ext cx="3286125" cy="492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/>
              <a:t>Химическая реакция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2643188"/>
            <a:ext cx="3286125" cy="1292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/>
              <a:t>Расстояние, </a:t>
            </a:r>
            <a:r>
              <a:rPr lang="ru-RU" sz="2600" b="1" dirty="0" smtClean="0"/>
              <a:t> которое проходит  </a:t>
            </a:r>
            <a:r>
              <a:rPr lang="ru-RU" sz="2600" b="1" dirty="0"/>
              <a:t>тело </a:t>
            </a:r>
            <a:r>
              <a:rPr lang="ru-RU" sz="2600" b="1" dirty="0" smtClean="0"/>
              <a:t> за </a:t>
            </a:r>
            <a:r>
              <a:rPr lang="ru-RU" sz="2600" b="1" dirty="0"/>
              <a:t>единицу </a:t>
            </a:r>
            <a:r>
              <a:rPr lang="ru-RU" sz="2600" b="1" dirty="0" smtClean="0"/>
              <a:t> времени</a:t>
            </a:r>
            <a:endParaRPr lang="ru-RU" sz="2600" b="1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857375" y="4251325"/>
          <a:ext cx="1143000" cy="1106488"/>
        </p:xfrm>
        <a:graphic>
          <a:graphicData uri="http://schemas.openxmlformats.org/presentationml/2006/ole">
            <p:oleObj spid="_x0000_s1026" name="Формула" r:id="rId3" imgW="406080" imgH="39348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536700" y="5715000"/>
          <a:ext cx="1643063" cy="857250"/>
        </p:xfrm>
        <a:graphic>
          <a:graphicData uri="http://schemas.openxmlformats.org/presentationml/2006/ole">
            <p:oleObj spid="_x0000_s1027" name="Формула" r:id="rId4" imgW="583920" imgH="304560" progId="Equation.3">
              <p:embed/>
            </p:oleObj>
          </a:graphicData>
        </a:graphic>
      </p:graphicFrame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rot="5400000">
            <a:off x="2213769" y="1499394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15356" y="242808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251075" y="4106863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251075" y="5535613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29313" y="2500313"/>
            <a:ext cx="22145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0" b="1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6787356" y="14993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714375" y="1928813"/>
            <a:ext cx="7929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600" b="1">
                <a:latin typeface="Calibri" pitchFamily="34" charset="0"/>
              </a:rPr>
              <a:t>Как можно применить понятие «скорость»</a:t>
            </a:r>
            <a:br>
              <a:rPr lang="ru-RU" sz="4600" b="1">
                <a:latin typeface="Calibri" pitchFamily="34" charset="0"/>
              </a:rPr>
            </a:br>
            <a:r>
              <a:rPr lang="ru-RU" sz="4600" b="1">
                <a:latin typeface="Calibri" pitchFamily="34" charset="0"/>
              </a:rPr>
              <a:t>к химическим реакциям?</a:t>
            </a:r>
          </a:p>
        </p:txBody>
      </p:sp>
      <p:grpSp>
        <p:nvGrpSpPr>
          <p:cNvPr id="17411" name="Group 26"/>
          <p:cNvGrpSpPr>
            <a:grpSpLocks/>
          </p:cNvGrpSpPr>
          <p:nvPr/>
        </p:nvGrpSpPr>
        <p:grpSpPr bwMode="auto">
          <a:xfrm>
            <a:off x="500063" y="285750"/>
            <a:ext cx="1066800" cy="1235075"/>
            <a:chOff x="192" y="288"/>
            <a:chExt cx="672" cy="778"/>
          </a:xfrm>
        </p:grpSpPr>
        <p:sp>
          <p:nvSpPr>
            <p:cNvPr id="17412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3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714500" y="357188"/>
            <a:ext cx="6929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Как можно измерить скорость химической реакции?</a:t>
            </a:r>
          </a:p>
        </p:txBody>
      </p:sp>
      <p:grpSp>
        <p:nvGrpSpPr>
          <p:cNvPr id="18435" name="Group 26"/>
          <p:cNvGrpSpPr>
            <a:grpSpLocks/>
          </p:cNvGrpSpPr>
          <p:nvPr/>
        </p:nvGrpSpPr>
        <p:grpSpPr bwMode="auto">
          <a:xfrm>
            <a:off x="500063" y="285750"/>
            <a:ext cx="1066800" cy="1235075"/>
            <a:chOff x="192" y="288"/>
            <a:chExt cx="672" cy="778"/>
          </a:xfrm>
        </p:grpSpPr>
        <p:sp>
          <p:nvSpPr>
            <p:cNvPr id="18443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571750" y="2143125"/>
            <a:ext cx="40719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S + O</a:t>
            </a:r>
            <a:r>
              <a:rPr lang="en-US" sz="5000" b="1" baseline="-25000"/>
              <a:t>2</a:t>
            </a:r>
            <a:r>
              <a:rPr lang="en-US" sz="5000" b="1"/>
              <a:t> = SO</a:t>
            </a:r>
            <a:r>
              <a:rPr lang="en-US" sz="5000" b="1" baseline="-25000"/>
              <a:t>2</a:t>
            </a:r>
            <a:endParaRPr lang="ru-RU" sz="5000" b="1" baseline="-25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3000375"/>
            <a:ext cx="8358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При взаимодействии 1 моль серы с 1 моль кислорода образуется 1 моль оксида серы(</a:t>
            </a:r>
            <a:r>
              <a:rPr lang="en-US" sz="2600" b="1"/>
              <a:t>IV)</a:t>
            </a:r>
            <a:endParaRPr lang="ru-RU" sz="2600" b="1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14500" y="4071938"/>
            <a:ext cx="6929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Что изменяется в ходе протекания химической реакции?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00063" y="4000500"/>
            <a:ext cx="1066800" cy="1235075"/>
            <a:chOff x="192" y="288"/>
            <a:chExt cx="672" cy="778"/>
          </a:xfrm>
        </p:grpSpPr>
        <p:sp>
          <p:nvSpPr>
            <p:cNvPr id="18441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142875" y="4000500"/>
            <a:ext cx="871537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1828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sz="5000" b="1" smtClean="0"/>
              <a:t>Что называют химической реакцией?</a:t>
            </a:r>
          </a:p>
        </p:txBody>
      </p:sp>
      <p:grpSp>
        <p:nvGrpSpPr>
          <p:cNvPr id="4099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4100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1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1928813" y="2863850"/>
            <a:ext cx="3289300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2149475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n</a:t>
            </a:r>
            <a:r>
              <a:rPr lang="en-US" sz="4000" b="1" baseline="-25000"/>
              <a:t>2</a:t>
            </a:r>
            <a:r>
              <a:rPr lang="en-US" sz="4000" b="1"/>
              <a:t> – n</a:t>
            </a:r>
            <a:r>
              <a:rPr lang="en-US" sz="4000" b="1" baseline="-25000"/>
              <a:t>1</a:t>
            </a:r>
            <a:endParaRPr lang="ru-RU" sz="4000" b="1" baseline="-25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43188" y="2935288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t</a:t>
            </a:r>
            <a:r>
              <a:rPr lang="en-US" sz="4000" b="1" baseline="-25000"/>
              <a:t>2</a:t>
            </a:r>
            <a:r>
              <a:rPr lang="en-US" sz="4000" b="1"/>
              <a:t> – t</a:t>
            </a:r>
            <a:r>
              <a:rPr lang="en-US" sz="4000" b="1" baseline="-25000"/>
              <a:t>1</a:t>
            </a:r>
            <a:endParaRPr lang="ru-RU" sz="4000" b="1" baseline="-250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0" y="2935288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ym typeface="Symbol" pitchFamily="18" charset="2"/>
              </a:rPr>
              <a:t> </a:t>
            </a:r>
            <a:r>
              <a:rPr lang="en-US" sz="4000" b="1"/>
              <a:t>V</a:t>
            </a:r>
            <a:endParaRPr lang="ru-RU" sz="4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28875" y="293528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(</a:t>
            </a:r>
            <a:endParaRPr lang="ru-RU" sz="4000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63" y="293528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)</a:t>
            </a:r>
            <a:endParaRPr lang="ru-RU" sz="40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6375" y="2435225"/>
            <a:ext cx="6429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= </a:t>
            </a:r>
            <a:endParaRPr lang="ru-RU" sz="5000" b="1"/>
          </a:p>
        </p:txBody>
      </p:sp>
      <p:sp>
        <p:nvSpPr>
          <p:cNvPr id="19465" name="TextBox 22"/>
          <p:cNvSpPr txBox="1">
            <a:spLocks noChangeArrowheads="1"/>
          </p:cNvSpPr>
          <p:nvPr/>
        </p:nvSpPr>
        <p:spPr bwMode="auto">
          <a:xfrm>
            <a:off x="357188" y="2435225"/>
            <a:ext cx="12144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ym typeface="Symbol" pitchFamily="18" charset="2"/>
              </a:rPr>
              <a:t></a:t>
            </a:r>
            <a:r>
              <a:rPr lang="en-US" sz="5000" b="1"/>
              <a:t> =</a:t>
            </a:r>
            <a:endParaRPr lang="ru-RU" sz="5000" b="1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00188" y="2363788"/>
            <a:ext cx="42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ym typeface="Symbol" pitchFamily="18" charset="2"/>
              </a:rPr>
              <a:t>+</a:t>
            </a:r>
          </a:p>
          <a:p>
            <a:r>
              <a:rPr lang="en-US" sz="3000" b="1">
                <a:sym typeface="Symbol" pitchFamily="18" charset="2"/>
              </a:rPr>
              <a:t>–</a:t>
            </a:r>
            <a:endParaRPr lang="ru-RU" sz="3000" b="1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072188" y="2863850"/>
            <a:ext cx="2071687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57938" y="2149475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C</a:t>
            </a:r>
            <a:r>
              <a:rPr lang="en-US" sz="4000" b="1" baseline="-25000"/>
              <a:t>2</a:t>
            </a:r>
            <a:r>
              <a:rPr lang="en-US" sz="4000" b="1"/>
              <a:t> – C</a:t>
            </a:r>
            <a:r>
              <a:rPr lang="en-US" sz="4000" b="1" baseline="-25000"/>
              <a:t>1</a:t>
            </a:r>
            <a:endParaRPr lang="ru-RU" sz="4000" b="1" baseline="-250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72250" y="2863850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t</a:t>
            </a:r>
            <a:r>
              <a:rPr lang="en-US" sz="4000" b="1" baseline="-25000"/>
              <a:t>2</a:t>
            </a:r>
            <a:r>
              <a:rPr lang="en-US" sz="4000" b="1"/>
              <a:t> – t</a:t>
            </a:r>
            <a:r>
              <a:rPr lang="en-US" sz="4000" b="1" baseline="-25000"/>
              <a:t>1</a:t>
            </a:r>
            <a:endParaRPr lang="ru-RU" sz="4000" b="1" baseline="-250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86438" y="2363788"/>
            <a:ext cx="42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ym typeface="Symbol" pitchFamily="18" charset="2"/>
              </a:rPr>
              <a:t>+</a:t>
            </a:r>
          </a:p>
          <a:p>
            <a:r>
              <a:rPr lang="en-US" sz="3000" b="1">
                <a:sym typeface="Symbol" pitchFamily="18" charset="2"/>
              </a:rPr>
              <a:t>–</a:t>
            </a:r>
            <a:endParaRPr lang="ru-RU" sz="3000" b="1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43875" y="2435225"/>
            <a:ext cx="6429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= </a:t>
            </a:r>
            <a:endParaRPr lang="ru-RU" sz="5000" b="1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643313" y="4864100"/>
            <a:ext cx="1428750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29063" y="4149725"/>
            <a:ext cx="100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ym typeface="Symbol" pitchFamily="18" charset="2"/>
              </a:rPr>
              <a:t></a:t>
            </a:r>
            <a:r>
              <a:rPr lang="en-US" sz="4000" b="1"/>
              <a:t>C</a:t>
            </a:r>
            <a:endParaRPr lang="ru-RU" sz="4000" b="1" baseline="-250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29063" y="486410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ym typeface="Symbol" pitchFamily="18" charset="2"/>
              </a:rPr>
              <a:t> </a:t>
            </a:r>
            <a:r>
              <a:rPr lang="en-US" sz="4000" b="1"/>
              <a:t>t</a:t>
            </a:r>
            <a:endParaRPr lang="ru-RU" sz="4000" b="1" baseline="-250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357563" y="4364038"/>
            <a:ext cx="42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ym typeface="Symbol" pitchFamily="18" charset="2"/>
              </a:rPr>
              <a:t>+</a:t>
            </a:r>
          </a:p>
          <a:p>
            <a:r>
              <a:rPr lang="en-US" sz="3000" b="1">
                <a:sym typeface="Symbol" pitchFamily="18" charset="2"/>
              </a:rPr>
              <a:t>–</a:t>
            </a:r>
            <a:endParaRPr lang="ru-RU" sz="3000" b="1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43188" y="4435475"/>
            <a:ext cx="6429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= </a:t>
            </a:r>
            <a:endParaRPr lang="ru-RU" sz="5000" b="1"/>
          </a:p>
        </p:txBody>
      </p:sp>
      <p:sp>
        <p:nvSpPr>
          <p:cNvPr id="19477" name="TextBox 38"/>
          <p:cNvSpPr txBox="1">
            <a:spLocks noChangeArrowheads="1"/>
          </p:cNvSpPr>
          <p:nvPr/>
        </p:nvSpPr>
        <p:spPr bwMode="auto">
          <a:xfrm>
            <a:off x="1857375" y="500063"/>
            <a:ext cx="6786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/>
              <a:t>Выведем формулу для расчета скорости химической реакции:</a:t>
            </a:r>
          </a:p>
        </p:txBody>
      </p:sp>
      <p:grpSp>
        <p:nvGrpSpPr>
          <p:cNvPr id="19478" name="Group 29"/>
          <p:cNvGrpSpPr>
            <a:grpSpLocks/>
          </p:cNvGrpSpPr>
          <p:nvPr/>
        </p:nvGrpSpPr>
        <p:grpSpPr bwMode="auto">
          <a:xfrm>
            <a:off x="214313" y="285750"/>
            <a:ext cx="1219200" cy="1235075"/>
            <a:chOff x="1488" y="336"/>
            <a:chExt cx="768" cy="778"/>
          </a:xfrm>
        </p:grpSpPr>
        <p:sp>
          <p:nvSpPr>
            <p:cNvPr id="19480" name="AutoShape 30"/>
            <p:cNvSpPr>
              <a:spLocks noChangeArrowheads="1"/>
            </p:cNvSpPr>
            <p:nvPr/>
          </p:nvSpPr>
          <p:spPr bwMode="auto">
            <a:xfrm>
              <a:off x="1488" y="384"/>
              <a:ext cx="768" cy="658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C8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Text Box 31"/>
            <p:cNvSpPr txBox="1">
              <a:spLocks noChangeArrowheads="1"/>
            </p:cNvSpPr>
            <p:nvPr/>
          </p:nvSpPr>
          <p:spPr bwMode="auto">
            <a:xfrm>
              <a:off x="1728" y="336"/>
              <a:ext cx="336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!</a:t>
              </a:r>
            </a:p>
          </p:txBody>
        </p:sp>
      </p:grpSp>
      <p:sp>
        <p:nvSpPr>
          <p:cNvPr id="43" name="TextBox 42">
            <a:hlinkClick r:id="rId2" action="ppaction://hlinksldjump"/>
          </p:cNvPr>
          <p:cNvSpPr txBox="1"/>
          <p:nvPr/>
        </p:nvSpPr>
        <p:spPr>
          <a:xfrm>
            <a:off x="7286625" y="5786438"/>
            <a:ext cx="14287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график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4" grpId="0"/>
      <p:bldP spid="26" grpId="0"/>
      <p:bldP spid="27" grpId="0"/>
      <p:bldP spid="28" grpId="0"/>
      <p:bldP spid="31" grpId="0"/>
      <p:bldP spid="33" grpId="0"/>
      <p:bldP spid="34" grpId="0"/>
      <p:bldP spid="35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071688" y="357188"/>
            <a:ext cx="6572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Как изменяется количество исходных веществ в ходе реакции?</a:t>
            </a:r>
          </a:p>
        </p:txBody>
      </p:sp>
      <p:grpSp>
        <p:nvGrpSpPr>
          <p:cNvPr id="20483" name="Group 26"/>
          <p:cNvGrpSpPr>
            <a:grpSpLocks/>
          </p:cNvGrpSpPr>
          <p:nvPr/>
        </p:nvGrpSpPr>
        <p:grpSpPr bwMode="auto">
          <a:xfrm>
            <a:off x="500063" y="285750"/>
            <a:ext cx="1066800" cy="1235075"/>
            <a:chOff x="192" y="288"/>
            <a:chExt cx="672" cy="778"/>
          </a:xfrm>
        </p:grpSpPr>
        <p:sp>
          <p:nvSpPr>
            <p:cNvPr id="20499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0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0" name="Дуга 9"/>
          <p:cNvSpPr/>
          <p:nvPr/>
        </p:nvSpPr>
        <p:spPr>
          <a:xfrm rot="10800000">
            <a:off x="1052513" y="-285750"/>
            <a:ext cx="8439150" cy="6000750"/>
          </a:xfrm>
          <a:prstGeom prst="arc">
            <a:avLst/>
          </a:prstGeom>
          <a:ln w="6350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485" name="Группа 12"/>
          <p:cNvGrpSpPr>
            <a:grpSpLocks/>
          </p:cNvGrpSpPr>
          <p:nvPr/>
        </p:nvGrpSpPr>
        <p:grpSpPr bwMode="auto">
          <a:xfrm>
            <a:off x="428625" y="2214563"/>
            <a:ext cx="7358063" cy="4197350"/>
            <a:chOff x="428596" y="2428868"/>
            <a:chExt cx="7358114" cy="4197336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5400000" flipH="1" flipV="1">
              <a:off x="-750112" y="4321955"/>
              <a:ext cx="3500426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000100" y="6072168"/>
              <a:ext cx="678661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497" name="TextBox 10"/>
            <p:cNvSpPr txBox="1">
              <a:spLocks noChangeArrowheads="1"/>
            </p:cNvSpPr>
            <p:nvPr/>
          </p:nvSpPr>
          <p:spPr bwMode="auto">
            <a:xfrm>
              <a:off x="7215206" y="6072206"/>
              <a:ext cx="57150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1"/>
                <a:t>t</a:t>
              </a:r>
              <a:endParaRPr lang="ru-RU" sz="3000" b="1"/>
            </a:p>
          </p:txBody>
        </p:sp>
        <p:sp>
          <p:nvSpPr>
            <p:cNvPr id="20498" name="TextBox 11"/>
            <p:cNvSpPr txBox="1">
              <a:spLocks noChangeArrowheads="1"/>
            </p:cNvSpPr>
            <p:nvPr/>
          </p:nvSpPr>
          <p:spPr bwMode="auto">
            <a:xfrm>
              <a:off x="428596" y="2428868"/>
              <a:ext cx="57150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1"/>
                <a:t>n</a:t>
              </a:r>
              <a:endParaRPr lang="ru-RU" sz="3000" b="1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rot="10800000">
            <a:off x="1000125" y="4000500"/>
            <a:ext cx="428625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000125" y="4857750"/>
            <a:ext cx="1285875" cy="47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9"/>
          <p:cNvSpPr txBox="1">
            <a:spLocks noChangeArrowheads="1"/>
          </p:cNvSpPr>
          <p:nvPr/>
        </p:nvSpPr>
        <p:spPr bwMode="auto">
          <a:xfrm>
            <a:off x="285750" y="3714750"/>
            <a:ext cx="7858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n</a:t>
            </a:r>
            <a:r>
              <a:rPr lang="en-US" sz="3000" b="1" baseline="-25000"/>
              <a:t>1</a:t>
            </a:r>
            <a:endParaRPr lang="ru-RU" sz="3000" b="1" baseline="-25000"/>
          </a:p>
        </p:txBody>
      </p:sp>
      <p:sp>
        <p:nvSpPr>
          <p:cNvPr id="18441" name="TextBox 20"/>
          <p:cNvSpPr txBox="1">
            <a:spLocks noChangeArrowheads="1"/>
          </p:cNvSpPr>
          <p:nvPr/>
        </p:nvSpPr>
        <p:spPr bwMode="auto">
          <a:xfrm>
            <a:off x="285750" y="4572000"/>
            <a:ext cx="7858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n</a:t>
            </a:r>
            <a:r>
              <a:rPr lang="en-US" sz="3000" b="1" baseline="-25000"/>
              <a:t>2</a:t>
            </a:r>
            <a:endParaRPr lang="ru-RU" sz="3000" b="1" baseline="-2500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786731" y="5357019"/>
            <a:ext cx="1000125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65137" y="4964113"/>
            <a:ext cx="1928813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28"/>
          <p:cNvSpPr txBox="1">
            <a:spLocks noChangeArrowheads="1"/>
          </p:cNvSpPr>
          <p:nvPr/>
        </p:nvSpPr>
        <p:spPr bwMode="auto">
          <a:xfrm>
            <a:off x="1214438" y="5857875"/>
            <a:ext cx="500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t</a:t>
            </a:r>
            <a:r>
              <a:rPr lang="en-US" sz="3000" b="1" baseline="-25000"/>
              <a:t>1</a:t>
            </a:r>
            <a:endParaRPr lang="ru-RU" sz="3000" b="1" baseline="-25000"/>
          </a:p>
        </p:txBody>
      </p:sp>
      <p:sp>
        <p:nvSpPr>
          <p:cNvPr id="18445" name="TextBox 29"/>
          <p:cNvSpPr txBox="1">
            <a:spLocks noChangeArrowheads="1"/>
          </p:cNvSpPr>
          <p:nvPr/>
        </p:nvSpPr>
        <p:spPr bwMode="auto">
          <a:xfrm>
            <a:off x="2000250" y="5857875"/>
            <a:ext cx="500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t</a:t>
            </a:r>
            <a:r>
              <a:rPr lang="en-US" sz="3000" b="1" baseline="-25000"/>
              <a:t>2</a:t>
            </a:r>
            <a:endParaRPr lang="ru-RU" sz="3000" b="1" baseline="-25000"/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7929563" y="6143625"/>
            <a:ext cx="1071562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440" grpId="0"/>
      <p:bldP spid="18441" grpId="0"/>
      <p:bldP spid="18444" grpId="0"/>
      <p:bldP spid="184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42938" y="1143000"/>
            <a:ext cx="7929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latin typeface="Calibri" pitchFamily="34" charset="0"/>
              </a:rPr>
              <a:t>Скорость химической реакции </a:t>
            </a:r>
            <a:r>
              <a:rPr lang="ru-RU" sz="4000" b="1">
                <a:latin typeface="Calibri" pitchFamily="34" charset="0"/>
              </a:rPr>
              <a:t>– изменение концентрации одного из веществ в единицу времени.</a:t>
            </a:r>
          </a:p>
        </p:txBody>
      </p:sp>
      <p:pic>
        <p:nvPicPr>
          <p:cNvPr id="21507" name="Picture 25" descr="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071688" y="357188"/>
            <a:ext cx="6572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В каких единицах измеряют скорость химической реакции?</a:t>
            </a:r>
          </a:p>
        </p:txBody>
      </p:sp>
      <p:grpSp>
        <p:nvGrpSpPr>
          <p:cNvPr id="2054" name="Group 26"/>
          <p:cNvGrpSpPr>
            <a:grpSpLocks/>
          </p:cNvGrpSpPr>
          <p:nvPr/>
        </p:nvGrpSpPr>
        <p:grpSpPr bwMode="auto">
          <a:xfrm>
            <a:off x="500063" y="285750"/>
            <a:ext cx="1066800" cy="1235075"/>
            <a:chOff x="192" y="288"/>
            <a:chExt cx="672" cy="778"/>
          </a:xfrm>
        </p:grpSpPr>
        <p:sp>
          <p:nvSpPr>
            <p:cNvPr id="2055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813" y="2428875"/>
          <a:ext cx="2573337" cy="1628775"/>
        </p:xfrm>
        <a:graphic>
          <a:graphicData uri="http://schemas.openxmlformats.org/presentationml/2006/ole">
            <p:oleObj spid="_x0000_s2050" name="Формула" r:id="rId3" imgW="622080" imgH="39348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633913" y="2503488"/>
          <a:ext cx="2822575" cy="1563687"/>
        </p:xfrm>
        <a:graphic>
          <a:graphicData uri="http://schemas.openxmlformats.org/presentationml/2006/ole">
            <p:oleObj spid="_x0000_s2051" name="Формула" r:id="rId4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1571625" y="357188"/>
            <a:ext cx="7143750" cy="1000125"/>
          </a:xfrm>
        </p:spPr>
        <p:txBody>
          <a:bodyPr/>
          <a:lstStyle/>
          <a:p>
            <a:pPr eaLnBrk="1" hangingPunct="1"/>
            <a:r>
              <a:rPr lang="ru-RU" sz="4600" b="1" u="sng" smtClean="0"/>
              <a:t>Демонстрационный опыт</a:t>
            </a: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8"/>
            <a:ext cx="10699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0063" y="1643063"/>
            <a:ext cx="33575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u="sng"/>
              <a:t>Опыт 1. </a:t>
            </a:r>
            <a:r>
              <a:rPr lang="ru-RU" sz="2600" b="1"/>
              <a:t>Взаимодействие двух веществ, взятых в твердом виде.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857750" y="1643063"/>
            <a:ext cx="33575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u="sng"/>
              <a:t>Опыт 2. </a:t>
            </a:r>
            <a:r>
              <a:rPr lang="ru-RU" sz="2600" b="1"/>
              <a:t>Взаимодействие двух веществ, взятых в виде растворов.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" y="3929063"/>
            <a:ext cx="1066800" cy="1235075"/>
            <a:chOff x="192" y="288"/>
            <a:chExt cx="672" cy="778"/>
          </a:xfrm>
        </p:grpSpPr>
        <p:sp>
          <p:nvSpPr>
            <p:cNvPr id="22536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85938" y="4143375"/>
            <a:ext cx="68580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В каком случае реакция протекает быстрее?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7772400" cy="1714500"/>
          </a:xfrm>
          <a:ln w="38100" cap="rnd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r>
              <a:rPr lang="ru-RU" sz="6000" b="1" smtClean="0"/>
              <a:t>Химические реакции</a:t>
            </a:r>
            <a:br>
              <a:rPr lang="ru-RU" sz="6000" b="1" smtClean="0"/>
            </a:br>
            <a:r>
              <a:rPr lang="ru-RU" sz="3000" b="1" smtClean="0"/>
              <a:t>(по фазовому составу веществ)</a:t>
            </a:r>
          </a:p>
        </p:txBody>
      </p:sp>
      <p:pic>
        <p:nvPicPr>
          <p:cNvPr id="23555" name="Picture 25" descr="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14375" y="3946525"/>
            <a:ext cx="3143250" cy="554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ГОМОГЕННЫЕ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000625" y="3946525"/>
            <a:ext cx="3429000" cy="554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ГЕТЕРОГЕННЫЕ</a:t>
            </a:r>
          </a:p>
        </p:txBody>
      </p:sp>
      <p:cxnSp>
        <p:nvCxnSpPr>
          <p:cNvPr id="7" name="Прямая со стрелкой 6"/>
          <p:cNvCxnSpPr>
            <a:stCxn id="23554" idx="2"/>
            <a:endCxn id="23556" idx="0"/>
          </p:cNvCxnSpPr>
          <p:nvPr/>
        </p:nvCxnSpPr>
        <p:spPr>
          <a:xfrm rot="5400000">
            <a:off x="2970213" y="2316162"/>
            <a:ext cx="946150" cy="2314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3554" idx="2"/>
            <a:endCxn id="23557" idx="0"/>
          </p:cNvCxnSpPr>
          <p:nvPr/>
        </p:nvCxnSpPr>
        <p:spPr>
          <a:xfrm rot="16200000" flipH="1">
            <a:off x="5184775" y="2416175"/>
            <a:ext cx="946150" cy="2114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714375" y="4500563"/>
            <a:ext cx="3143250" cy="923925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Нет границы раздела между реагирующими веществами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5000625" y="4500563"/>
            <a:ext cx="3429000" cy="92392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Есть граница раздела между реагирующими веществами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00250" y="5572125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6000" b="1" i="1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/>
              <a:t> </a:t>
            </a:r>
            <a:r>
              <a:rPr lang="ru-RU" sz="3000" b="1"/>
              <a:t>гомог.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929188" y="5572125"/>
            <a:ext cx="2357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i="1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/>
              <a:t> </a:t>
            </a:r>
            <a:r>
              <a:rPr lang="ru-RU" sz="3000" b="1"/>
              <a:t>гетерог.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00500" y="5699125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i="1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1643063" y="285750"/>
            <a:ext cx="7000875" cy="1285875"/>
          </a:xfrm>
        </p:spPr>
        <p:txBody>
          <a:bodyPr/>
          <a:lstStyle/>
          <a:p>
            <a:pPr eaLnBrk="1" hangingPunct="1"/>
            <a:r>
              <a:rPr lang="ru-RU" sz="4000" b="1" u="sng" smtClean="0"/>
              <a:t>Выберите гетерогенные системы:</a:t>
            </a:r>
          </a:p>
        </p:txBody>
      </p:sp>
      <p:grpSp>
        <p:nvGrpSpPr>
          <p:cNvPr id="24579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24586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87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71500" y="1857375"/>
            <a:ext cx="54292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/>
              <a:t>кислород – водород</a:t>
            </a:r>
          </a:p>
          <a:p>
            <a:r>
              <a:rPr lang="ru-RU" sz="3400" b="1"/>
              <a:t>цинк – соляная кислота</a:t>
            </a:r>
          </a:p>
          <a:p>
            <a:r>
              <a:rPr lang="ru-RU" sz="3400" b="1"/>
              <a:t>цинк – сера</a:t>
            </a:r>
          </a:p>
          <a:p>
            <a:r>
              <a:rPr lang="ru-RU" sz="3400" b="1"/>
              <a:t>вода – спирт</a:t>
            </a:r>
          </a:p>
          <a:p>
            <a:r>
              <a:rPr lang="ru-RU" sz="3400" b="1"/>
              <a:t>углекислый газ – вода</a:t>
            </a:r>
          </a:p>
          <a:p>
            <a:r>
              <a:rPr lang="ru-RU" sz="3400" b="1"/>
              <a:t>кислород – железо</a:t>
            </a:r>
          </a:p>
          <a:p>
            <a:r>
              <a:rPr lang="ru-RU" sz="3400" b="1"/>
              <a:t>вода – масло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2357438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sym typeface="Symbol" pitchFamily="18" charset="2"/>
              </a:rPr>
              <a:t>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4688" y="27860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sym typeface="Symbol" pitchFamily="18" charset="2"/>
              </a:rPr>
              <a:t>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0688" y="385762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sym typeface="Symbol" pitchFamily="18" charset="2"/>
              </a:rPr>
              <a:t>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442912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sym typeface="Symbol" pitchFamily="18" charset="2"/>
              </a:rPr>
              <a:t>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43313" y="4929188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sym typeface="Symbol" pitchFamily="18" charset="2"/>
              </a:rPr>
              <a:t></a:t>
            </a:r>
            <a:endParaRPr lang="ru-RU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215370" cy="2286016"/>
          </a:xfrm>
        </p:spPr>
        <p:txBody>
          <a:bodyPr/>
          <a:lstStyle/>
          <a:p>
            <a:pPr eaLnBrk="1" hangingPunct="1"/>
            <a:r>
              <a:rPr lang="ru-RU" sz="4800" b="1" dirty="0" smtClean="0"/>
              <a:t>От каких факторов зависит скорость химических реакций?</a:t>
            </a:r>
            <a:endParaRPr lang="ru-RU" sz="4800" b="1" dirty="0" smtClean="0"/>
          </a:p>
        </p:txBody>
      </p:sp>
      <p:grpSp>
        <p:nvGrpSpPr>
          <p:cNvPr id="25603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25604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5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66" y="428604"/>
            <a:ext cx="735809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000" b="1" dirty="0" smtClean="0">
                <a:cs typeface="Arial" pitchFamily="34" charset="0"/>
              </a:rPr>
              <a:t>Скорость химических реакций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зависит от: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1714488"/>
            <a:ext cx="85011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0" indent="-742950">
              <a:buAutoNum type="arabicPeriod"/>
            </a:pPr>
            <a:r>
              <a:rPr lang="ru-RU" sz="3200" b="1" dirty="0" smtClean="0">
                <a:cs typeface="Arial" pitchFamily="34" charset="0"/>
              </a:rPr>
              <a:t>температуры;</a:t>
            </a:r>
          </a:p>
          <a:p>
            <a:pPr marL="742950" lvl="0" indent="-742950">
              <a:buAutoNum type="arabicPeriod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концентрации исходных веществ (давления – для газов);</a:t>
            </a:r>
          </a:p>
          <a:p>
            <a:pPr marL="742950" lvl="0" indent="-742950">
              <a:buAutoNum type="arabicPeriod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площади соприкосновения исходных веществ;</a:t>
            </a:r>
          </a:p>
          <a:p>
            <a:pPr marL="742950" lvl="0" indent="-742950">
              <a:buAutoNum type="arabicPeriod"/>
            </a:pPr>
            <a:r>
              <a:rPr lang="ru-RU" sz="3200" b="1" dirty="0" smtClean="0">
                <a:ea typeface="+mj-ea"/>
                <a:cs typeface="Arial" pitchFamily="34" charset="0"/>
              </a:rPr>
              <a:t>природы реагирующих веществ;</a:t>
            </a:r>
          </a:p>
          <a:p>
            <a:pPr marL="742950" lvl="0" indent="-742950">
              <a:buAutoNum type="arabicPeriod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наличия катализатора.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643063" y="357188"/>
            <a:ext cx="5000625" cy="1071562"/>
          </a:xfrm>
        </p:spPr>
        <p:txBody>
          <a:bodyPr/>
          <a:lstStyle/>
          <a:p>
            <a:pPr eaLnBrk="1" hangingPunct="1"/>
            <a:r>
              <a:rPr lang="ru-RU" sz="5000" b="1" smtClean="0"/>
              <a:t>Решите задачу: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25604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05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86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/>
              <a:t>Перечислите условия протекания химических реакций.</a:t>
            </a:r>
            <a:endParaRPr lang="ru-RU" sz="5000" b="1" dirty="0"/>
          </a:p>
        </p:txBody>
      </p:sp>
      <p:grpSp>
        <p:nvGrpSpPr>
          <p:cNvPr id="5123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5124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5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3FFA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1"/>
          <p:cNvSpPr txBox="1">
            <a:spLocks noChangeArrowheads="1"/>
          </p:cNvSpPr>
          <p:nvPr/>
        </p:nvSpPr>
        <p:spPr bwMode="auto">
          <a:xfrm>
            <a:off x="2000250" y="500063"/>
            <a:ext cx="65008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latin typeface="Calibri" pitchFamily="34" charset="0"/>
              </a:rPr>
              <a:t>Домашнее задание:</a:t>
            </a:r>
          </a:p>
        </p:txBody>
      </p:sp>
      <p:pic>
        <p:nvPicPr>
          <p:cNvPr id="26627" name="Picture 25" descr="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714375" y="1928813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000" b="1">
                <a:latin typeface="Times New Roman CYR"/>
                <a:cs typeface="Times New Roman" pitchFamily="18" charset="0"/>
              </a:rPr>
              <a:t>Учебник: § 29, упр. 1, 2, 3.</a:t>
            </a:r>
          </a:p>
          <a:p>
            <a:pPr indent="449263" algn="just"/>
            <a:r>
              <a:rPr lang="ru-RU" sz="3000" b="1">
                <a:latin typeface="Times New Roman CYR"/>
                <a:cs typeface="Times New Roman" pitchFamily="18" charset="0"/>
              </a:rPr>
              <a:t>Записать определения в словарь.</a:t>
            </a:r>
            <a:endParaRPr lang="ru-RU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14562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/>
              <a:t>Перечислите внешние признаки протекания химических реакций.</a:t>
            </a:r>
            <a:endParaRPr lang="ru-RU" sz="5000" b="1" dirty="0"/>
          </a:p>
        </p:txBody>
      </p:sp>
      <p:grpSp>
        <p:nvGrpSpPr>
          <p:cNvPr id="6147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6148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49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1828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sz="5000" b="1" smtClean="0"/>
              <a:t>Что называют уравнением химической реакции?</a:t>
            </a:r>
          </a:p>
        </p:txBody>
      </p:sp>
      <p:grpSp>
        <p:nvGrpSpPr>
          <p:cNvPr id="7171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7172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73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86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/>
              <a:t>На основании какого закона составляют уравнения химических реакций?</a:t>
            </a:r>
            <a:endParaRPr lang="ru-RU" sz="5000" b="1" dirty="0"/>
          </a:p>
        </p:txBody>
      </p:sp>
      <p:grpSp>
        <p:nvGrpSpPr>
          <p:cNvPr id="8195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8196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197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57175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sz="5000" b="1" smtClean="0"/>
              <a:t>Перечислите признаки классификации химических реакций.</a:t>
            </a:r>
          </a:p>
        </p:txBody>
      </p:sp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9220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21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3357562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sz="4600" b="1" smtClean="0"/>
              <a:t>Как классифицируют химические реакции по числу и составу исходных веществ и продуктов реакции?</a:t>
            </a:r>
          </a:p>
        </p:txBody>
      </p:sp>
      <p:grpSp>
        <p:nvGrpSpPr>
          <p:cNvPr id="10243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10244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45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57175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sz="5000" b="1" smtClean="0"/>
              <a:t>Как классифицируют химические реакции по тепловому эффекту?</a:t>
            </a:r>
          </a:p>
        </p:txBody>
      </p:sp>
      <p:grpSp>
        <p:nvGrpSpPr>
          <p:cNvPr id="11267" name="Group 26"/>
          <p:cNvGrpSpPr>
            <a:grpSpLocks/>
          </p:cNvGrpSpPr>
          <p:nvPr/>
        </p:nvGrpSpPr>
        <p:grpSpPr bwMode="auto">
          <a:xfrm>
            <a:off x="571500" y="214313"/>
            <a:ext cx="1066800" cy="1235075"/>
            <a:chOff x="192" y="288"/>
            <a:chExt cx="672" cy="778"/>
          </a:xfrm>
        </p:grpSpPr>
        <p:sp>
          <p:nvSpPr>
            <p:cNvPr id="11268" name="Oval 27"/>
            <p:cNvSpPr>
              <a:spLocks noChangeArrowheads="1"/>
            </p:cNvSpPr>
            <p:nvPr/>
          </p:nvSpPr>
          <p:spPr bwMode="auto">
            <a:xfrm>
              <a:off x="192" y="380"/>
              <a:ext cx="672" cy="666"/>
            </a:xfrm>
            <a:prstGeom prst="ellips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69" name="Text Box 28"/>
            <p:cNvSpPr txBox="1">
              <a:spLocks noChangeArrowheads="1"/>
            </p:cNvSpPr>
            <p:nvPr/>
          </p:nvSpPr>
          <p:spPr bwMode="auto">
            <a:xfrm>
              <a:off x="326" y="288"/>
              <a:ext cx="40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500" b="1">
                  <a:solidFill>
                    <a:srgbClr val="C80000"/>
                  </a:solidFill>
                  <a:latin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464</Words>
  <Application>Microsoft Office PowerPoint</Application>
  <PresentationFormat>Экран (4:3)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Как классифицируют химические реакции по изменению степеней окисления атомов ХЭ?</vt:lpstr>
      <vt:lpstr>Можно ли управлять ходом химической реакции?</vt:lpstr>
      <vt:lpstr>Скорость химических реакций</vt:lpstr>
      <vt:lpstr>Что мы узнаем: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Демонстрационный опыт</vt:lpstr>
      <vt:lpstr>Химические реакции (по фазовому составу веществ)</vt:lpstr>
      <vt:lpstr>Выберите гетерогенные системы:</vt:lpstr>
      <vt:lpstr>От каких факторов зависит скорость химических реакций?</vt:lpstr>
      <vt:lpstr>Слайд 28</vt:lpstr>
      <vt:lpstr>Решите задачу: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Сазонов</cp:lastModifiedBy>
  <cp:revision>37</cp:revision>
  <dcterms:modified xsi:type="dcterms:W3CDTF">2010-04-11T16:04:15Z</dcterms:modified>
</cp:coreProperties>
</file>